
<file path=[Content_Types].xml><?xml version="1.0" encoding="utf-8"?>
<Types xmlns="http://schemas.openxmlformats.org/package/2006/content-types">
  <Default Extension="xml" ContentType="application/vnd.openxmlformats-package.core-properties+xml"/>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Override PartName="/ppt/slides/slide27.xml" ContentType="application/vnd.openxmlformats-officedocument.presentationml.slide+xml"/>
  <Override PartName="/ppt/notesSlides/notesSlide27.xml" ContentType="application/vnd.openxmlformats-officedocument.presentationml.notesSlide+xml"/>
  <Override PartName="/ppt/slides/slide28.xml" ContentType="application/vnd.openxmlformats-officedocument.presentationml.slide+xml"/>
  <Override PartName="/ppt/notesSlides/notesSlide28.xml" ContentType="application/vnd.openxmlformats-officedocument.presentationml.notesSlide+xml"/>
  <Override PartName="/ppt/slides/slide29.xml" ContentType="application/vnd.openxmlformats-officedocument.presentationml.slide+xml"/>
  <Override PartName="/ppt/notesSlides/notesSlide29.xml" ContentType="application/vnd.openxmlformats-officedocument.presentationml.notesSlide+xml"/>
  <Override PartName="/ppt/slides/slide30.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notesSlides/notesSlide31.xml" ContentType="application/vnd.openxmlformats-officedocument.presentationml.notesSlide+xml"/>
  <Override PartName="/ppt/slides/slide32.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notesSlides/notesSlide36.xml" ContentType="application/vnd.openxmlformats-officedocument.presentationml.notesSlide+xml"/>
  <Override PartName="/ppt/slides/slide37.xml" ContentType="application/vnd.openxmlformats-officedocument.presentationml.slide+xml"/>
  <Override PartName="/ppt/notesSlides/notesSlide37.xml" ContentType="application/vnd.openxmlformats-officedocument.presentationml.notesSlide+xml"/>
  <Override PartName="/ppt/slides/slide38.xml" ContentType="application/vnd.openxmlformats-officedocument.presentationml.slide+xml"/>
  <Override PartName="/ppt/notesSlides/notesSlide38.xml" ContentType="application/vnd.openxmlformats-officedocument.presentationml.notesSlide+xml"/>
  <Override PartName="/ppt/slides/slide39.xml" ContentType="application/vnd.openxmlformats-officedocument.presentationml.slide+xml"/>
  <Override PartName="/ppt/notesSlides/notesSlide39.xml" ContentType="application/vnd.openxmlformats-officedocument.presentationml.notesSlide+xml"/>
  <Override PartName="/ppt/slides/slide40.xml" ContentType="application/vnd.openxmlformats-officedocument.presentationml.slide+xml"/>
  <Override PartName="/ppt/notesSlides/notesSlide40.xml" ContentType="application/vnd.openxmlformats-officedocument.presentationml.notesSlide+xml"/>
  <Override PartName="/ppt/slides/slide41.xml" ContentType="application/vnd.openxmlformats-officedocument.presentationml.slide+xml"/>
  <Override PartName="/ppt/notesSlides/notesSlide41.xml" ContentType="application/vnd.openxmlformats-officedocument.presentationml.notesSlide+xml"/>
  <Override PartName="/ppt/slides/slide42.xml" ContentType="application/vnd.openxmlformats-officedocument.presentationml.slide+xml"/>
  <Override PartName="/ppt/notesSlides/notesSlide42.xml" ContentType="application/vnd.openxmlformats-officedocument.presentationml.notesSlide+xml"/>
  <Override PartName="/ppt/slides/slide43.xml" ContentType="application/vnd.openxmlformats-officedocument.presentationml.slide+xml"/>
  <Override PartName="/ppt/notesSlides/notesSlide43.xml" ContentType="application/vnd.openxmlformats-officedocument.presentationml.notesSlide+xml"/>
  <Override PartName="/ppt/slides/slide44.xml" ContentType="application/vnd.openxmlformats-officedocument.presentationml.slide+xml"/>
  <Override PartName="/ppt/notesSlides/notesSlide44.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511bb19b73b14c7f" /><Relationship Type="http://schemas.openxmlformats.org/officeDocument/2006/relationships/extended-properties" Target="/docProps/app.xml" Id="R66de387e18574aca" /><Relationship Type="http://schemas.openxmlformats.org/officeDocument/2006/relationships/officeDocument" Target="/ppt/presentation.xml" Id="R3b9c5b28a0204a88" /></Relationships>
</file>

<file path=ppt/presentation.xml><?xml version="1.0" encoding="utf-8"?>
<p:presentation xmlns:p="http://schemas.openxmlformats.org/presentationml/2006/main">
  <p:sldMasterIdLst>
    <p:sldMasterId xmlns:r="http://schemas.openxmlformats.org/officeDocument/2006/relationships" id="2147483648" r:id="R35d0de38deb24325"/>
  </p:sldMasterIdLst>
  <p:notesMasterIdLst>
    <p:notesMasterId xmlns:r="http://schemas.openxmlformats.org/officeDocument/2006/relationships" r:id="R577e7df0c2224d8f"/>
  </p:notesMasterIdLst>
  <p:sldIdLst>
    <p:sldId xmlns:r="http://schemas.openxmlformats.org/officeDocument/2006/relationships" id="256" r:id="R469344e1d0af4840"/>
    <p:sldId xmlns:r="http://schemas.openxmlformats.org/officeDocument/2006/relationships" id="257" r:id="Rf6e567357dc94eb2"/>
    <p:sldId xmlns:r="http://schemas.openxmlformats.org/officeDocument/2006/relationships" id="258" r:id="Rf00983cac5224b8d"/>
    <p:sldId xmlns:r="http://schemas.openxmlformats.org/officeDocument/2006/relationships" id="259" r:id="R1e71002513484ccb"/>
    <p:sldId xmlns:r="http://schemas.openxmlformats.org/officeDocument/2006/relationships" id="260" r:id="Rb9910b98862f499b"/>
    <p:sldId xmlns:r="http://schemas.openxmlformats.org/officeDocument/2006/relationships" id="261" r:id="Rf81ce7d809bd4127"/>
    <p:sldId xmlns:r="http://schemas.openxmlformats.org/officeDocument/2006/relationships" id="262" r:id="Rb10570622d5e4ff4"/>
    <p:sldId xmlns:r="http://schemas.openxmlformats.org/officeDocument/2006/relationships" id="263" r:id="R289b951a4496417d"/>
    <p:sldId xmlns:r="http://schemas.openxmlformats.org/officeDocument/2006/relationships" id="264" r:id="Ra5572ec60fc14792"/>
    <p:sldId xmlns:r="http://schemas.openxmlformats.org/officeDocument/2006/relationships" id="265" r:id="R9d764fe3afe842b4"/>
    <p:sldId xmlns:r="http://schemas.openxmlformats.org/officeDocument/2006/relationships" id="266" r:id="R7b4637f433a54b41"/>
    <p:sldId xmlns:r="http://schemas.openxmlformats.org/officeDocument/2006/relationships" id="267" r:id="R2812d1a3512f446c"/>
    <p:sldId xmlns:r="http://schemas.openxmlformats.org/officeDocument/2006/relationships" id="268" r:id="R7fb98ce1d7164bbc"/>
    <p:sldId xmlns:r="http://schemas.openxmlformats.org/officeDocument/2006/relationships" id="269" r:id="Rd769ac7cb5fb4dcb"/>
    <p:sldId xmlns:r="http://schemas.openxmlformats.org/officeDocument/2006/relationships" id="270" r:id="R465c6fd007d54524"/>
    <p:sldId xmlns:r="http://schemas.openxmlformats.org/officeDocument/2006/relationships" id="271" r:id="Rdea66feb0fb44785"/>
    <p:sldId xmlns:r="http://schemas.openxmlformats.org/officeDocument/2006/relationships" id="272" r:id="R5d403cad19de48c2"/>
    <p:sldId xmlns:r="http://schemas.openxmlformats.org/officeDocument/2006/relationships" id="273" r:id="R018ad1ae7f7640ae"/>
    <p:sldId xmlns:r="http://schemas.openxmlformats.org/officeDocument/2006/relationships" id="274" r:id="Re39b145b156e4cd0"/>
    <p:sldId xmlns:r="http://schemas.openxmlformats.org/officeDocument/2006/relationships" id="275" r:id="R34fae9ce9fa846dc"/>
    <p:sldId xmlns:r="http://schemas.openxmlformats.org/officeDocument/2006/relationships" id="276" r:id="R1c89fb6bb7964beb"/>
    <p:sldId xmlns:r="http://schemas.openxmlformats.org/officeDocument/2006/relationships" id="277" r:id="R22505ba527c3482b"/>
    <p:sldId xmlns:r="http://schemas.openxmlformats.org/officeDocument/2006/relationships" id="278" r:id="R0027d52cf4bd4f7a"/>
    <p:sldId xmlns:r="http://schemas.openxmlformats.org/officeDocument/2006/relationships" id="279" r:id="R5479b09ee80441b0"/>
    <p:sldId xmlns:r="http://schemas.openxmlformats.org/officeDocument/2006/relationships" id="280" r:id="R84060a2212dd49ab"/>
    <p:sldId xmlns:r="http://schemas.openxmlformats.org/officeDocument/2006/relationships" id="281" r:id="Ra3a20a1f7e60409b"/>
    <p:sldId xmlns:r="http://schemas.openxmlformats.org/officeDocument/2006/relationships" id="282" r:id="Re6824d47f7c547a1"/>
    <p:sldId xmlns:r="http://schemas.openxmlformats.org/officeDocument/2006/relationships" id="283" r:id="R6096757352f742a6"/>
    <p:sldId xmlns:r="http://schemas.openxmlformats.org/officeDocument/2006/relationships" id="284" r:id="R81dc705bac9a4a37"/>
    <p:sldId xmlns:r="http://schemas.openxmlformats.org/officeDocument/2006/relationships" id="285" r:id="R2afa2a4ebfe84fca"/>
    <p:sldId xmlns:r="http://schemas.openxmlformats.org/officeDocument/2006/relationships" id="286" r:id="R601f82ad42de4a6e"/>
    <p:sldId xmlns:r="http://schemas.openxmlformats.org/officeDocument/2006/relationships" id="287" r:id="Rc8a33719225e4c82"/>
    <p:sldId xmlns:r="http://schemas.openxmlformats.org/officeDocument/2006/relationships" id="288" r:id="Rcd3d76a5c0e84e67"/>
    <p:sldId xmlns:r="http://schemas.openxmlformats.org/officeDocument/2006/relationships" id="289" r:id="R46e6c19cb1ea4714"/>
    <p:sldId xmlns:r="http://schemas.openxmlformats.org/officeDocument/2006/relationships" id="290" r:id="Rcf980e92070146ee"/>
    <p:sldId xmlns:r="http://schemas.openxmlformats.org/officeDocument/2006/relationships" id="291" r:id="R7cae14c4929f480f"/>
    <p:sldId xmlns:r="http://schemas.openxmlformats.org/officeDocument/2006/relationships" id="292" r:id="Rf4eac1ba37b4449f"/>
    <p:sldId xmlns:r="http://schemas.openxmlformats.org/officeDocument/2006/relationships" id="293" r:id="Rf12f5f3b9eca4940"/>
    <p:sldId xmlns:r="http://schemas.openxmlformats.org/officeDocument/2006/relationships" id="294" r:id="R4e086f5fabde4ba5"/>
    <p:sldId xmlns:r="http://schemas.openxmlformats.org/officeDocument/2006/relationships" id="295" r:id="R5d16c2ab3ede4d0a"/>
    <p:sldId xmlns:r="http://schemas.openxmlformats.org/officeDocument/2006/relationships" id="296" r:id="Ra6022dde5b2e46b3"/>
    <p:sldId xmlns:r="http://schemas.openxmlformats.org/officeDocument/2006/relationships" id="297" r:id="R905a8e77cde44643"/>
    <p:sldId xmlns:r="http://schemas.openxmlformats.org/officeDocument/2006/relationships" id="298" r:id="R34fcfaa073c84c05"/>
    <p:sldId xmlns:r="http://schemas.openxmlformats.org/officeDocument/2006/relationships" id="299" r:id="R095b4cbe914349dd"/>
  </p:sldIdLst>
  <p:sldSz cx="12192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cd798c6f6e41444c" /><Relationship Type="http://schemas.openxmlformats.org/officeDocument/2006/relationships/slideMaster" Target="/ppt/slideMasters/slideMaster1.xml" Id="R35d0de38deb24325" /><Relationship Type="http://schemas.openxmlformats.org/officeDocument/2006/relationships/notesMaster" Target="/ppt/notesMasters/notesMaster1.xml" Id="R577e7df0c2224d8f" /><Relationship Type="http://schemas.openxmlformats.org/officeDocument/2006/relationships/presProps" Target="/ppt/presProps.xml" Id="R8abfc46dc02a4230" /><Relationship Type="http://schemas.openxmlformats.org/officeDocument/2006/relationships/tableStyles" Target="/ppt/tableStyles.xml" Id="R48e6322552014ea2" /><Relationship Type="http://schemas.openxmlformats.org/officeDocument/2006/relationships/slide" Target="/ppt/slides/slide1.xml" Id="R469344e1d0af4840" /><Relationship Type="http://schemas.openxmlformats.org/officeDocument/2006/relationships/slide" Target="/ppt/slides/slide2.xml" Id="Rf6e567357dc94eb2" /><Relationship Type="http://schemas.openxmlformats.org/officeDocument/2006/relationships/slide" Target="/ppt/slides/slide3.xml" Id="Rf00983cac5224b8d" /><Relationship Type="http://schemas.openxmlformats.org/officeDocument/2006/relationships/slide" Target="/ppt/slides/slide4.xml" Id="R1e71002513484ccb" /><Relationship Type="http://schemas.openxmlformats.org/officeDocument/2006/relationships/slide" Target="/ppt/slides/slide5.xml" Id="Rb9910b98862f499b" /><Relationship Type="http://schemas.openxmlformats.org/officeDocument/2006/relationships/slide" Target="/ppt/slides/slide6.xml" Id="Rf81ce7d809bd4127" /><Relationship Type="http://schemas.openxmlformats.org/officeDocument/2006/relationships/slide" Target="/ppt/slides/slide7.xml" Id="Rb10570622d5e4ff4" /><Relationship Type="http://schemas.openxmlformats.org/officeDocument/2006/relationships/slide" Target="/ppt/slides/slide8.xml" Id="R289b951a4496417d" /><Relationship Type="http://schemas.openxmlformats.org/officeDocument/2006/relationships/slide" Target="/ppt/slides/slide9.xml" Id="Ra5572ec60fc14792" /><Relationship Type="http://schemas.openxmlformats.org/officeDocument/2006/relationships/slide" Target="/ppt/slides/slide10.xml" Id="R9d764fe3afe842b4" /><Relationship Type="http://schemas.openxmlformats.org/officeDocument/2006/relationships/slide" Target="/ppt/slides/slide11.xml" Id="R7b4637f433a54b41" /><Relationship Type="http://schemas.openxmlformats.org/officeDocument/2006/relationships/slide" Target="/ppt/slides/slide12.xml" Id="R2812d1a3512f446c" /><Relationship Type="http://schemas.openxmlformats.org/officeDocument/2006/relationships/slide" Target="/ppt/slides/slide13.xml" Id="R7fb98ce1d7164bbc" /><Relationship Type="http://schemas.openxmlformats.org/officeDocument/2006/relationships/slide" Target="/ppt/slides/slide14.xml" Id="Rd769ac7cb5fb4dcb" /><Relationship Type="http://schemas.openxmlformats.org/officeDocument/2006/relationships/slide" Target="/ppt/slides/slide15.xml" Id="R465c6fd007d54524" /><Relationship Type="http://schemas.openxmlformats.org/officeDocument/2006/relationships/slide" Target="/ppt/slides/slide16.xml" Id="Rdea66feb0fb44785" /><Relationship Type="http://schemas.openxmlformats.org/officeDocument/2006/relationships/slide" Target="/ppt/slides/slide17.xml" Id="R5d403cad19de48c2" /><Relationship Type="http://schemas.openxmlformats.org/officeDocument/2006/relationships/slide" Target="/ppt/slides/slide18.xml" Id="R018ad1ae7f7640ae" /><Relationship Type="http://schemas.openxmlformats.org/officeDocument/2006/relationships/slide" Target="/ppt/slides/slide19.xml" Id="Re39b145b156e4cd0" /><Relationship Type="http://schemas.openxmlformats.org/officeDocument/2006/relationships/slide" Target="/ppt/slides/slide20.xml" Id="R34fae9ce9fa846dc" /><Relationship Type="http://schemas.openxmlformats.org/officeDocument/2006/relationships/slide" Target="/ppt/slides/slide21.xml" Id="R1c89fb6bb7964beb" /><Relationship Type="http://schemas.openxmlformats.org/officeDocument/2006/relationships/slide" Target="/ppt/slides/slide22.xml" Id="R22505ba527c3482b" /><Relationship Type="http://schemas.openxmlformats.org/officeDocument/2006/relationships/slide" Target="/ppt/slides/slide23.xml" Id="R0027d52cf4bd4f7a" /><Relationship Type="http://schemas.openxmlformats.org/officeDocument/2006/relationships/slide" Target="/ppt/slides/slide24.xml" Id="R5479b09ee80441b0" /><Relationship Type="http://schemas.openxmlformats.org/officeDocument/2006/relationships/slide" Target="/ppt/slides/slide25.xml" Id="R84060a2212dd49ab" /><Relationship Type="http://schemas.openxmlformats.org/officeDocument/2006/relationships/slide" Target="/ppt/slides/slide26.xml" Id="Ra3a20a1f7e60409b" /><Relationship Type="http://schemas.openxmlformats.org/officeDocument/2006/relationships/slide" Target="/ppt/slides/slide27.xml" Id="Re6824d47f7c547a1" /><Relationship Type="http://schemas.openxmlformats.org/officeDocument/2006/relationships/slide" Target="/ppt/slides/slide28.xml" Id="R6096757352f742a6" /><Relationship Type="http://schemas.openxmlformats.org/officeDocument/2006/relationships/slide" Target="/ppt/slides/slide29.xml" Id="R81dc705bac9a4a37" /><Relationship Type="http://schemas.openxmlformats.org/officeDocument/2006/relationships/slide" Target="/ppt/slides/slide30.xml" Id="R2afa2a4ebfe84fca" /><Relationship Type="http://schemas.openxmlformats.org/officeDocument/2006/relationships/slide" Target="/ppt/slides/slide31.xml" Id="R601f82ad42de4a6e" /><Relationship Type="http://schemas.openxmlformats.org/officeDocument/2006/relationships/slide" Target="/ppt/slides/slide32.xml" Id="Rc8a33719225e4c82" /><Relationship Type="http://schemas.openxmlformats.org/officeDocument/2006/relationships/slide" Target="/ppt/slides/slide33.xml" Id="Rcd3d76a5c0e84e67" /><Relationship Type="http://schemas.openxmlformats.org/officeDocument/2006/relationships/slide" Target="/ppt/slides/slide34.xml" Id="R46e6c19cb1ea4714" /><Relationship Type="http://schemas.openxmlformats.org/officeDocument/2006/relationships/slide" Target="/ppt/slides/slide35.xml" Id="Rcf980e92070146ee" /><Relationship Type="http://schemas.openxmlformats.org/officeDocument/2006/relationships/slide" Target="/ppt/slides/slide36.xml" Id="R7cae14c4929f480f" /><Relationship Type="http://schemas.openxmlformats.org/officeDocument/2006/relationships/slide" Target="/ppt/slides/slide37.xml" Id="Rf4eac1ba37b4449f" /><Relationship Type="http://schemas.openxmlformats.org/officeDocument/2006/relationships/slide" Target="/ppt/slides/slide38.xml" Id="Rf12f5f3b9eca4940" /><Relationship Type="http://schemas.openxmlformats.org/officeDocument/2006/relationships/slide" Target="/ppt/slides/slide39.xml" Id="R4e086f5fabde4ba5" /><Relationship Type="http://schemas.openxmlformats.org/officeDocument/2006/relationships/slide" Target="/ppt/slides/slide40.xml" Id="R5d16c2ab3ede4d0a" /><Relationship Type="http://schemas.openxmlformats.org/officeDocument/2006/relationships/slide" Target="/ppt/slides/slide41.xml" Id="Ra6022dde5b2e46b3" /><Relationship Type="http://schemas.openxmlformats.org/officeDocument/2006/relationships/slide" Target="/ppt/slides/slide42.xml" Id="R905a8e77cde44643" /><Relationship Type="http://schemas.openxmlformats.org/officeDocument/2006/relationships/slide" Target="/ppt/slides/slide43.xml" Id="R34fcfaa073c84c05" /><Relationship Type="http://schemas.openxmlformats.org/officeDocument/2006/relationships/slide" Target="/ppt/slides/slide44.xml" Id="R095b4cbe914349d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450b5abf5ee74248"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40cd64cb0b84971" /><Relationship Type="http://schemas.openxmlformats.org/officeDocument/2006/relationships/notesMaster" Target="/ppt/notesMasters/notesMaster1.xml" Id="Ra889620db1c64a28"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1f110ff2652c425b" /><Relationship Type="http://schemas.openxmlformats.org/officeDocument/2006/relationships/notesMaster" Target="/ppt/notesMasters/notesMaster1.xml" Id="R1473d958069a404d"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da418a748514d8a" /><Relationship Type="http://schemas.openxmlformats.org/officeDocument/2006/relationships/notesMaster" Target="/ppt/notesMasters/notesMaster1.xml" Id="R777accb8653e4605"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6d5fc00fae149c6" /><Relationship Type="http://schemas.openxmlformats.org/officeDocument/2006/relationships/notesMaster" Target="/ppt/notesMasters/notesMaster1.xml" Id="R5c4744fc5834431c"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8dac3ab14ff43c7" /><Relationship Type="http://schemas.openxmlformats.org/officeDocument/2006/relationships/notesMaster" Target="/ppt/notesMasters/notesMaster1.xml" Id="Rc017412145cf48c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db796354e128411c" /><Relationship Type="http://schemas.openxmlformats.org/officeDocument/2006/relationships/notesMaster" Target="/ppt/notesMasters/notesMaster1.xml" Id="R6755ce20638c4d7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a230326dcf0d4c60" /><Relationship Type="http://schemas.openxmlformats.org/officeDocument/2006/relationships/notesMaster" Target="/ppt/notesMasters/notesMaster1.xml" Id="Rd55a1b2447124528"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c3ffcc926ff94656" /><Relationship Type="http://schemas.openxmlformats.org/officeDocument/2006/relationships/notesMaster" Target="/ppt/notesMasters/notesMaster1.xml" Id="R0706bd7e83644766"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5a22f62453e74a16" /><Relationship Type="http://schemas.openxmlformats.org/officeDocument/2006/relationships/notesMaster" Target="/ppt/notesMasters/notesMaster1.xml" Id="Rc4f3c169fde54193"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2efcc887f49246d8" /><Relationship Type="http://schemas.openxmlformats.org/officeDocument/2006/relationships/notesMaster" Target="/ppt/notesMasters/notesMaster1.xml" Id="R6097ba28296c4354"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a42bc88cf393449c" /><Relationship Type="http://schemas.openxmlformats.org/officeDocument/2006/relationships/notesMaster" Target="/ppt/notesMasters/notesMaster1.xml" Id="R117b87cfd6564c0d" /></Relationships>
</file>

<file path=ppt/notesSlides/_rels/notesSlide2.xml.rels>&#65279;<?xml version="1.0" encoding="utf-8"?><Relationships xmlns="http://schemas.openxmlformats.org/package/2006/relationships"><Relationship Type="http://schemas.openxmlformats.org/officeDocument/2006/relationships/slide" Target="/ppt/slides/slide2.xml" Id="R855b7b9f34a546e9" /><Relationship Type="http://schemas.openxmlformats.org/officeDocument/2006/relationships/notesMaster" Target="/ppt/notesMasters/notesMaster1.xml" Id="R58369f1fd6bd40d3"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1abe27753fb845d0" /><Relationship Type="http://schemas.openxmlformats.org/officeDocument/2006/relationships/notesMaster" Target="/ppt/notesMasters/notesMaster1.xml" Id="Rb6ad6e6e7f35419a"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f70dc5f60e3c4084" /><Relationship Type="http://schemas.openxmlformats.org/officeDocument/2006/relationships/notesMaster" Target="/ppt/notesMasters/notesMaster1.xml" Id="R48ed114f76214f27"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6a63c7d6f278419e" /><Relationship Type="http://schemas.openxmlformats.org/officeDocument/2006/relationships/notesMaster" Target="/ppt/notesMasters/notesMaster1.xml" Id="R0bb5126198834e87"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01393463e4fa421c" /><Relationship Type="http://schemas.openxmlformats.org/officeDocument/2006/relationships/notesMaster" Target="/ppt/notesMasters/notesMaster1.xml" Id="R16cd8c040b604bb4"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00b3210fc02f4f29" /><Relationship Type="http://schemas.openxmlformats.org/officeDocument/2006/relationships/notesMaster" Target="/ppt/notesMasters/notesMaster1.xml" Id="R321687fa756e4999"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3f49a5c4ba2e41b7" /><Relationship Type="http://schemas.openxmlformats.org/officeDocument/2006/relationships/notesMaster" Target="/ppt/notesMasters/notesMaster1.xml" Id="Re5c06fb3686542d7"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6d3c5249ed06431d" /><Relationship Type="http://schemas.openxmlformats.org/officeDocument/2006/relationships/notesMaster" Target="/ppt/notesMasters/notesMaster1.xml" Id="Rd4bd8d1457254253" /></Relationships>
</file>

<file path=ppt/notesSlides/_rels/notesSlide27.xml.rels>&#65279;<?xml version="1.0" encoding="utf-8"?><Relationships xmlns="http://schemas.openxmlformats.org/package/2006/relationships"><Relationship Type="http://schemas.openxmlformats.org/officeDocument/2006/relationships/slide" Target="/ppt/slides/slide27.xml" Id="R05ad4692462b486e" /><Relationship Type="http://schemas.openxmlformats.org/officeDocument/2006/relationships/notesMaster" Target="/ppt/notesMasters/notesMaster1.xml" Id="R3ff8e86f1b5045b7" /></Relationships>
</file>

<file path=ppt/notesSlides/_rels/notesSlide28.xml.rels>&#65279;<?xml version="1.0" encoding="utf-8"?><Relationships xmlns="http://schemas.openxmlformats.org/package/2006/relationships"><Relationship Type="http://schemas.openxmlformats.org/officeDocument/2006/relationships/slide" Target="/ppt/slides/slide28.xml" Id="R3091c4471e3f4ade" /><Relationship Type="http://schemas.openxmlformats.org/officeDocument/2006/relationships/notesMaster" Target="/ppt/notesMasters/notesMaster1.xml" Id="Rae97fcb484c8487b" /></Relationships>
</file>

<file path=ppt/notesSlides/_rels/notesSlide29.xml.rels>&#65279;<?xml version="1.0" encoding="utf-8"?><Relationships xmlns="http://schemas.openxmlformats.org/package/2006/relationships"><Relationship Type="http://schemas.openxmlformats.org/officeDocument/2006/relationships/slide" Target="/ppt/slides/slide29.xml" Id="R2d48d53ae3084c27" /><Relationship Type="http://schemas.openxmlformats.org/officeDocument/2006/relationships/notesMaster" Target="/ppt/notesMasters/notesMaster1.xml" Id="R9e84b855573746dc" /></Relationships>
</file>

<file path=ppt/notesSlides/_rels/notesSlide3.xml.rels>&#65279;<?xml version="1.0" encoding="utf-8"?><Relationships xmlns="http://schemas.openxmlformats.org/package/2006/relationships"><Relationship Type="http://schemas.openxmlformats.org/officeDocument/2006/relationships/slide" Target="/ppt/slides/slide3.xml" Id="Rfe2c441bc8e248c0" /><Relationship Type="http://schemas.openxmlformats.org/officeDocument/2006/relationships/notesMaster" Target="/ppt/notesMasters/notesMaster1.xml" Id="R68902485453b424d" /></Relationships>
</file>

<file path=ppt/notesSlides/_rels/notesSlide30.xml.rels>&#65279;<?xml version="1.0" encoding="utf-8"?><Relationships xmlns="http://schemas.openxmlformats.org/package/2006/relationships"><Relationship Type="http://schemas.openxmlformats.org/officeDocument/2006/relationships/slide" Target="/ppt/slides/slide30.xml" Id="R9d8f59ffd9b14d45" /><Relationship Type="http://schemas.openxmlformats.org/officeDocument/2006/relationships/notesMaster" Target="/ppt/notesMasters/notesMaster1.xml" Id="Rc28ba2c9872c4334" /></Relationships>
</file>

<file path=ppt/notesSlides/_rels/notesSlide31.xml.rels>&#65279;<?xml version="1.0" encoding="utf-8"?><Relationships xmlns="http://schemas.openxmlformats.org/package/2006/relationships"><Relationship Type="http://schemas.openxmlformats.org/officeDocument/2006/relationships/slide" Target="/ppt/slides/slide31.xml" Id="Re458526ff38b459d" /><Relationship Type="http://schemas.openxmlformats.org/officeDocument/2006/relationships/notesMaster" Target="/ppt/notesMasters/notesMaster1.xml" Id="R9a8693a0d9c9484d" /></Relationships>
</file>

<file path=ppt/notesSlides/_rels/notesSlide32.xml.rels>&#65279;<?xml version="1.0" encoding="utf-8"?><Relationships xmlns="http://schemas.openxmlformats.org/package/2006/relationships"><Relationship Type="http://schemas.openxmlformats.org/officeDocument/2006/relationships/slide" Target="/ppt/slides/slide32.xml" Id="Rf66cae00faae45b7" /><Relationship Type="http://schemas.openxmlformats.org/officeDocument/2006/relationships/notesMaster" Target="/ppt/notesMasters/notesMaster1.xml" Id="Rcdb29fa9229c44bf" /></Relationships>
</file>

<file path=ppt/notesSlides/_rels/notesSlide33.xml.rels>&#65279;<?xml version="1.0" encoding="utf-8"?><Relationships xmlns="http://schemas.openxmlformats.org/package/2006/relationships"><Relationship Type="http://schemas.openxmlformats.org/officeDocument/2006/relationships/slide" Target="/ppt/slides/slide33.xml" Id="Rad0095c3dd7a4183" /><Relationship Type="http://schemas.openxmlformats.org/officeDocument/2006/relationships/notesMaster" Target="/ppt/notesMasters/notesMaster1.xml" Id="R7e81e2bcb42e4ac3" /></Relationships>
</file>

<file path=ppt/notesSlides/_rels/notesSlide34.xml.rels>&#65279;<?xml version="1.0" encoding="utf-8"?><Relationships xmlns="http://schemas.openxmlformats.org/package/2006/relationships"><Relationship Type="http://schemas.openxmlformats.org/officeDocument/2006/relationships/slide" Target="/ppt/slides/slide34.xml" Id="Rd0fa409557dc4a7b" /><Relationship Type="http://schemas.openxmlformats.org/officeDocument/2006/relationships/notesMaster" Target="/ppt/notesMasters/notesMaster1.xml" Id="R1d6ecd85624248cb" /></Relationships>
</file>

<file path=ppt/notesSlides/_rels/notesSlide35.xml.rels>&#65279;<?xml version="1.0" encoding="utf-8"?><Relationships xmlns="http://schemas.openxmlformats.org/package/2006/relationships"><Relationship Type="http://schemas.openxmlformats.org/officeDocument/2006/relationships/slide" Target="/ppt/slides/slide35.xml" Id="R89b6ab927fa84ada" /><Relationship Type="http://schemas.openxmlformats.org/officeDocument/2006/relationships/notesMaster" Target="/ppt/notesMasters/notesMaster1.xml" Id="R5afe9afa27444a4f" /></Relationships>
</file>

<file path=ppt/notesSlides/_rels/notesSlide36.xml.rels>&#65279;<?xml version="1.0" encoding="utf-8"?><Relationships xmlns="http://schemas.openxmlformats.org/package/2006/relationships"><Relationship Type="http://schemas.openxmlformats.org/officeDocument/2006/relationships/slide" Target="/ppt/slides/slide36.xml" Id="R1120a8a634ed466e" /><Relationship Type="http://schemas.openxmlformats.org/officeDocument/2006/relationships/notesMaster" Target="/ppt/notesMasters/notesMaster1.xml" Id="Rf354aafbb7b64469" /></Relationships>
</file>

<file path=ppt/notesSlides/_rels/notesSlide37.xml.rels>&#65279;<?xml version="1.0" encoding="utf-8"?><Relationships xmlns="http://schemas.openxmlformats.org/package/2006/relationships"><Relationship Type="http://schemas.openxmlformats.org/officeDocument/2006/relationships/slide" Target="/ppt/slides/slide37.xml" Id="Ra1eeb0f40411478a" /><Relationship Type="http://schemas.openxmlformats.org/officeDocument/2006/relationships/notesMaster" Target="/ppt/notesMasters/notesMaster1.xml" Id="R278e23bfe5ee4e5f" /></Relationships>
</file>

<file path=ppt/notesSlides/_rels/notesSlide38.xml.rels>&#65279;<?xml version="1.0" encoding="utf-8"?><Relationships xmlns="http://schemas.openxmlformats.org/package/2006/relationships"><Relationship Type="http://schemas.openxmlformats.org/officeDocument/2006/relationships/slide" Target="/ppt/slides/slide38.xml" Id="R02cfd8eb0596434a" /><Relationship Type="http://schemas.openxmlformats.org/officeDocument/2006/relationships/notesMaster" Target="/ppt/notesMasters/notesMaster1.xml" Id="R784bd0252add4f10" /></Relationships>
</file>

<file path=ppt/notesSlides/_rels/notesSlide39.xml.rels>&#65279;<?xml version="1.0" encoding="utf-8"?><Relationships xmlns="http://schemas.openxmlformats.org/package/2006/relationships"><Relationship Type="http://schemas.openxmlformats.org/officeDocument/2006/relationships/slide" Target="/ppt/slides/slide39.xml" Id="R20ba78b8ae2d4545" /><Relationship Type="http://schemas.openxmlformats.org/officeDocument/2006/relationships/notesMaster" Target="/ppt/notesMasters/notesMaster1.xml" Id="Rfff60d93cf274511" /></Relationships>
</file>

<file path=ppt/notesSlides/_rels/notesSlide4.xml.rels>&#65279;<?xml version="1.0" encoding="utf-8"?><Relationships xmlns="http://schemas.openxmlformats.org/package/2006/relationships"><Relationship Type="http://schemas.openxmlformats.org/officeDocument/2006/relationships/slide" Target="/ppt/slides/slide4.xml" Id="Rbe4ca0d5ad5a4b47" /><Relationship Type="http://schemas.openxmlformats.org/officeDocument/2006/relationships/notesMaster" Target="/ppt/notesMasters/notesMaster1.xml" Id="Rdb5ec260ba2c4974" /></Relationships>
</file>

<file path=ppt/notesSlides/_rels/notesSlide40.xml.rels>&#65279;<?xml version="1.0" encoding="utf-8"?><Relationships xmlns="http://schemas.openxmlformats.org/package/2006/relationships"><Relationship Type="http://schemas.openxmlformats.org/officeDocument/2006/relationships/slide" Target="/ppt/slides/slide40.xml" Id="R116c37d8c7804973" /><Relationship Type="http://schemas.openxmlformats.org/officeDocument/2006/relationships/notesMaster" Target="/ppt/notesMasters/notesMaster1.xml" Id="R87bbbd7770e548c6" /></Relationships>
</file>

<file path=ppt/notesSlides/_rels/notesSlide41.xml.rels>&#65279;<?xml version="1.0" encoding="utf-8"?><Relationships xmlns="http://schemas.openxmlformats.org/package/2006/relationships"><Relationship Type="http://schemas.openxmlformats.org/officeDocument/2006/relationships/slide" Target="/ppt/slides/slide41.xml" Id="Rd0020beb066f439d" /><Relationship Type="http://schemas.openxmlformats.org/officeDocument/2006/relationships/notesMaster" Target="/ppt/notesMasters/notesMaster1.xml" Id="R1051df836eda4e1b" /></Relationships>
</file>

<file path=ppt/notesSlides/_rels/notesSlide42.xml.rels>&#65279;<?xml version="1.0" encoding="utf-8"?><Relationships xmlns="http://schemas.openxmlformats.org/package/2006/relationships"><Relationship Type="http://schemas.openxmlformats.org/officeDocument/2006/relationships/slide" Target="/ppt/slides/slide42.xml" Id="R8b0c38ce3fdc4a2b" /><Relationship Type="http://schemas.openxmlformats.org/officeDocument/2006/relationships/notesMaster" Target="/ppt/notesMasters/notesMaster1.xml" Id="R63c34f629eec4826" /></Relationships>
</file>

<file path=ppt/notesSlides/_rels/notesSlide43.xml.rels>&#65279;<?xml version="1.0" encoding="utf-8"?><Relationships xmlns="http://schemas.openxmlformats.org/package/2006/relationships"><Relationship Type="http://schemas.openxmlformats.org/officeDocument/2006/relationships/slide" Target="/ppt/slides/slide43.xml" Id="R53ba0e79dbc94642" /><Relationship Type="http://schemas.openxmlformats.org/officeDocument/2006/relationships/notesMaster" Target="/ppt/notesMasters/notesMaster1.xml" Id="Rb5334ad740534493" /></Relationships>
</file>

<file path=ppt/notesSlides/_rels/notesSlide44.xml.rels>&#65279;<?xml version="1.0" encoding="utf-8"?><Relationships xmlns="http://schemas.openxmlformats.org/package/2006/relationships"><Relationship Type="http://schemas.openxmlformats.org/officeDocument/2006/relationships/slide" Target="/ppt/slides/slide44.xml" Id="Rebcd34baf97e4ed6" /><Relationship Type="http://schemas.openxmlformats.org/officeDocument/2006/relationships/notesMaster" Target="/ppt/notesMasters/notesMaster1.xml" Id="Rbc2b398fe047484c" /></Relationships>
</file>

<file path=ppt/notesSlides/_rels/notesSlide5.xml.rels>&#65279;<?xml version="1.0" encoding="utf-8"?><Relationships xmlns="http://schemas.openxmlformats.org/package/2006/relationships"><Relationship Type="http://schemas.openxmlformats.org/officeDocument/2006/relationships/slide" Target="/ppt/slides/slide5.xml" Id="Rf7198bbeeec94615" /><Relationship Type="http://schemas.openxmlformats.org/officeDocument/2006/relationships/notesMaster" Target="/ppt/notesMasters/notesMaster1.xml" Id="R7e151b3b61184f74" /></Relationships>
</file>

<file path=ppt/notesSlides/_rels/notesSlide6.xml.rels>&#65279;<?xml version="1.0" encoding="utf-8"?><Relationships xmlns="http://schemas.openxmlformats.org/package/2006/relationships"><Relationship Type="http://schemas.openxmlformats.org/officeDocument/2006/relationships/slide" Target="/ppt/slides/slide6.xml" Id="Rf606cd66959e40a8" /><Relationship Type="http://schemas.openxmlformats.org/officeDocument/2006/relationships/notesMaster" Target="/ppt/notesMasters/notesMaster1.xml" Id="R32d761ff0a574ea6" /></Relationships>
</file>

<file path=ppt/notesSlides/_rels/notesSlide7.xml.rels>&#65279;<?xml version="1.0" encoding="utf-8"?><Relationships xmlns="http://schemas.openxmlformats.org/package/2006/relationships"><Relationship Type="http://schemas.openxmlformats.org/officeDocument/2006/relationships/slide" Target="/ppt/slides/slide7.xml" Id="Re135657e107b4a54" /><Relationship Type="http://schemas.openxmlformats.org/officeDocument/2006/relationships/notesMaster" Target="/ppt/notesMasters/notesMaster1.xml" Id="R1d914af059b8416e" /></Relationships>
</file>

<file path=ppt/notesSlides/_rels/notesSlide8.xml.rels>&#65279;<?xml version="1.0" encoding="utf-8"?><Relationships xmlns="http://schemas.openxmlformats.org/package/2006/relationships"><Relationship Type="http://schemas.openxmlformats.org/officeDocument/2006/relationships/slide" Target="/ppt/slides/slide8.xml" Id="R7e2ed190ea5646a9" /><Relationship Type="http://schemas.openxmlformats.org/officeDocument/2006/relationships/notesMaster" Target="/ppt/notesMasters/notesMaster1.xml" Id="Rc421dcc38dd54878" /></Relationships>
</file>

<file path=ppt/notesSlides/_rels/notesSlide9.xml.rels>&#65279;<?xml version="1.0" encoding="utf-8"?><Relationships xmlns="http://schemas.openxmlformats.org/package/2006/relationships"><Relationship Type="http://schemas.openxmlformats.org/officeDocument/2006/relationships/slide" Target="/ppt/slides/slide9.xml" Id="Rbe76639370694686" /><Relationship Type="http://schemas.openxmlformats.org/officeDocument/2006/relationships/notesMaster" Target="/ppt/notesMasters/notesMaster1.xml" Id="R51ff4daff27e4849"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Open with the common story: governance directs AI use, security protects it, and evidence from real use informs the next decision. This is a teaching and architecture-discussion package. It does not select products or approve an implementation.</a:t>
            </a:r>
          </a:p>
          <a:p xmlns:a="http://schemas.openxmlformats.org/drawingml/2006/main">
            <a:r>
              <a:t/>
            </a:r>
          </a:p>
          <a:p xmlns:a="http://schemas.openxmlformats.org/drawingml/2006/main">
            <a:r>
              <a:t>Sources: Series source: https://ai.jessepike.dev/ | NIST Cyber AI Profile: https://www.nccoe.nist.gov/projects/cyber-ai-profile; Series authoring standard: https://ai.jessepike.dev/authoring-standard;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Read the top band, six responsibilities and their evidence handoffs, then the feedback loop, risk domains and security interface. Connector labels carry records or decisions; they do not transfer accountability automatically. The governance companion received an earlier bounded package review. Overview v0.3 received a separate bounded narrative review. This deck itself and human review remain open.</a:t>
            </a:r>
          </a:p>
          <a:p xmlns:a="http://schemas.openxmlformats.org/drawingml/2006/main">
            <a:r>
              <a:t/>
            </a:r>
          </a:p>
          <a:p xmlns:a="http://schemas.openxmlformats.org/drawingml/2006/main">
            <a:r>
              <a:t>Sources: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 Review status: https://ai.jessepike.dev/review-status | Model-assisted review summary: Fable 5.1; 04-ai-governance.png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Security advice helps authorized decision makers judge whether a proposed AI use is feasible and what safeguards, constraints and evidence gaps matter. It does not decide every business or wider-risk question.</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remain three peer security perspectives, not a joint governance-security diagram. Each answers a different security question about the same business event. Governance connects to them through conditions and evidence.</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Call out that these are common concerns rather than a centrally prescribed platform. The detailed implementation must assign real owners, systems and measurable acceptance conditions.</a:t>
            </a:r>
          </a:p>
          <a:p xmlns:a="http://schemas.openxmlformats.org/drawingml/2006/main">
            <a:r>
              <a:t/>
            </a:r>
          </a:p>
          <a:p xmlns:a="http://schemas.openxmlformats.org/drawingml/2006/main">
            <a:r>
              <a:t>Sources: Series source: https://ai.jessepike.dev/ | NIST Cyber AI Profile: https://www.nccoe.nist.gov/projects/cyber-ai-profile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This unchanged visual orients the reader to the three security views. It does not depict the governance-security relationship. Its relationship arrows mean responsibility dependencies, not network traffic, access rights, central ownership or automatic response. Overview v0.3 received a separate bounded narrative review; this deck itself and human review remain open.</a:t>
            </a:r>
          </a:p>
          <a:p xmlns:a="http://schemas.openxmlformats.org/drawingml/2006/main">
            <a:r>
              <a:t/>
            </a:r>
          </a:p>
          <a:p xmlns:a="http://schemas.openxmlformats.org/drawingml/2006/main">
            <a:r>
              <a:t>Sources: Series source: https://ai.jessepike.dev/ | NIST Cyber AI Profile: https://www.nccoe.nist.gov/projects/cyber-ai-profile; Review status: https://ai.jessepike.dev/review-status | Model-assisted review summary: Fable 5.1; 00-ai-security.png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Governance names the payment-process owner, appropriate assistance, evidence before release, stop authority and reassessment triggers. Security helps shape conditions by assessing fraud, access and workflow risks before use begins. The three security views then protect the same objective: pay the right supplier and keep the business running.</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familiar anchor is application security and access control. The AI-specific concern is that a workflow can reason over untrusted content and propose actions, so its output needs separate enforcement.</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Read from request through scoped task, restricted runtime, enforcement and resources. The bands are cross-cutting responsibilities, not a sequence. The dashed box marks the agent runtime boundary; enforcement remains outside it.</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01-secure-business-ai.png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This native teaching diagram elaborates the logical view. The real design must determine which calls can be intercepted, where final enforcement lives, how alternate paths are denied, and how controls reduce misuse within granted permissions.</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action check may represent several services. A content classifier can flag risk, but it cannot expand permissions. The receiving resource still needs a final access check.</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Use this sequence to avoid starting with products or unexplained AI terms. Governance and security exchange decisions and evidence throughout the use life; this is not a fixed approval sequence.</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A hold and a denial have different operating meanings. Hold preserves a request for a valid decision or missing prerequisite. Denial terminates a prohibited attempt. Both need evidence and a defined disposition.</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architecture does not treat AI as an adversary with intent. It focuses on observable attempts, defensive intervention and verified business recovery. Attackers' AI use does not create an enterprise AI use for governance to approve. Existing security and business authority applies. If an attack affects the enterprise's AI use, evidence informs its governance reassessment.</a:t>
            </a:r>
          </a:p>
          <a:p xmlns:a="http://schemas.openxmlformats.org/drawingml/2006/main">
            <a:r>
              <a:t/>
            </a:r>
          </a:p>
          <a:p xmlns:a="http://schemas.openxmlformats.org/drawingml/2006/main">
            <a:r>
              <a:t>Sources: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Read each row across. Amber represents an attack attempt, teal represents an interrupting boundary, and blue represents a protected asset class. The rows are parallel examples, not a full taxonomy or incident sequence.</a:t>
            </a:r>
          </a:p>
          <a:p xmlns:a="http://schemas.openxmlformats.org/drawingml/2006/main">
            <a:r>
              <a:t/>
            </a:r>
          </a:p>
          <a:p xmlns:a="http://schemas.openxmlformats.org/drawingml/2006/main">
            <a:r>
              <a:t>Sources: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02-defend-against-ai.png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Use MITRE ATT&amp;CK and ATLAS to select scenarios for detailed design. They help name possible behavior; they do not prove local occurrence or control effectiveness.</a:t>
            </a:r>
          </a:p>
          <a:p xmlns:a="http://schemas.openxmlformats.org/drawingml/2006/main">
            <a:r>
              <a:t/>
            </a:r>
          </a:p>
          <a:p xmlns:a="http://schemas.openxmlformats.org/drawingml/2006/main">
            <a:r>
              <a:t>Sources: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decision does not depend on whether a detector labels a message synthetic. Phishing-resistant sign-in helps protect login but does not substitute for transaction authority and independent business verification.</a:t>
            </a:r>
          </a:p>
          <a:p xmlns:a="http://schemas.openxmlformats.org/drawingml/2006/main">
            <a:r>
              <a:t/>
            </a:r>
          </a:p>
          <a:p xmlns:a="http://schemas.openxmlformats.org/drawingml/2006/main">
            <a:r>
              <a:t>Sources: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review calls for explicit interfaces between Architecture 02 and Architecture 01 enforcement decisions, including decision telemetry. Recovery must preserve access to response capabilities and recovery material where feasible.</a:t>
            </a:r>
          </a:p>
          <a:p xmlns:a="http://schemas.openxmlformats.org/drawingml/2006/main">
            <a:r>
              <a:t/>
            </a:r>
          </a:p>
          <a:p xmlns:a="http://schemas.openxmlformats.org/drawingml/2006/main">
            <a:r>
              <a:t>Sources: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Review status: https://ai.jessepike.dev/review-status | Model-assisted review summary: Fable 5.1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Security AI itself needs the protections described in Architecture 01: identity, data, tools, runtime, audit and controlled changes. Architecture 03 adds the flow from evidence through verified outcome.</a:t>
            </a:r>
          </a:p>
          <a:p xmlns:a="http://schemas.openxmlformats.org/drawingml/2006/main">
            <a:r>
              <a:t/>
            </a:r>
          </a:p>
          <a:p xmlns:a="http://schemas.openxmlformats.org/drawingml/2006/main">
            <a:r>
              <a:t>Sources: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Read the main flow left to right. The lower path returns tested updates to analysis only; it does not change authorization or execution controls. The dashed analysis boundary is a separation of responsibility, not an enforcement mechanism by itself.</a:t>
            </a:r>
          </a:p>
          <a:p xmlns:a="http://schemas.openxmlformats.org/drawingml/2006/main">
            <a:r>
              <a:t/>
            </a:r>
          </a:p>
          <a:p xmlns:a="http://schemas.openxmlformats.org/drawingml/2006/main">
            <a:r>
              <a:t>Sources: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 03-defend-with-ai.png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output of analysis is a proposal, not an executable command. Authorization is bound to an operation, target, scope, identity, validity and limits. Verification checks the destination system and service condition.</a:t>
            </a:r>
          </a:p>
          <a:p xmlns:a="http://schemas.openxmlformats.org/drawingml/2006/main">
            <a:r>
              <a:t/>
            </a:r>
          </a:p>
          <a:p xmlns:a="http://schemas.openxmlformats.org/drawingml/2006/main">
            <a:r>
              <a:t>Sources: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Mode selection belongs in the use-case record. A useful analytical result does not authorize later autonomous action.</a:t>
            </a:r>
          </a:p>
          <a:p xmlns:a="http://schemas.openxmlformats.org/drawingml/2006/main">
            <a:r>
              <a:t/>
            </a:r>
          </a:p>
          <a:p xmlns:a="http://schemas.openxmlformats.org/drawingml/2006/main">
            <a:r>
              <a:t>Sources: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Pause here to keep the authority boundary clear. Readers can use the package to prepare choices and tests, but a real enterprise still needs owners, systems, requirements and acceptance evidence. The AI Governance companion received an earlier bounded package review. Overview v0.3 received a separate bounded narrative review. This deck itself and human review remain open.</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 Review status: https://ai.jessepike.dev/review-status | Model-assisted review summary: Fable 5.1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Two High findings in the independent review concern recovery/rollback authorization and execution identity/delegation. This deck preserves them as open design questions; it does not claim they are resolved by the logical architecture.</a:t>
            </a:r>
          </a:p>
          <a:p xmlns:a="http://schemas.openxmlformats.org/drawingml/2006/main">
            <a:r>
              <a:t/>
            </a:r>
          </a:p>
          <a:p xmlns:a="http://schemas.openxmlformats.org/drawingml/2006/main">
            <a:r>
              <a:t>Sources: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 Review status: https://ai.jessepike.dev/review-status | Model-assisted review summary: Fable 5.1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are recurring exchanges, not a fixed approval sequence. Existing incident procedures should give named responders authority for urgent protective action within agreed limits. Incident and recovery evidence then feed subsequent reassessment, which has its own appropriate authority.</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An architect should model the approval as a record tied to the actual action rather than a narrative summary. Holds and denials also need records that support later investigation and operational disposition.</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Avoid shared unrestricted service identities. A detailed design needs correlation between the initiator, workflow, delegation, authorization artifact and destination execution identity.</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 Review status: https://ai.jessepike.dev/review-status | Model-assisted review summary: Fable 5.1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Telemetry should include control-boundary decisions as well as assets and detections. Security results are one input to reassessment alongside business outcome, quality and other impact evidence. The detailed design must decide availability, access, provenance, buffering and loss behavior for evidence.</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If records show repeated wrong bank proposals, the payment owner may restrict or pause the assistant even without an attack. If a new tool would let it update bank details directly, the changed permissions and consequences need assessment. An AI-enabled attack still uses the normal security and business response authority.</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questions turn a logical reference into detailed architecture work. The architecture does not supply universal thresholds, assigned owners or product selections.</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recurring exchanges are not a fixed approval sequence. A real deployment needs its own security, business, privacy, continuity and change decisions. Existing incident responders can take urgent protective action within agreed limits, then feed the incident and recovery evidence into reassessment.</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 Series authoring standard: https://ai.jessepike.dev/authoring-standard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are example acceptance checks to adapt to business consequence and technical behavior. Passing a test does not create general assurance outside the tested scope. Within-permission misuse remains a design question for task constraints and review.</a:t>
            </a:r>
          </a:p>
          <a:p xmlns:a="http://schemas.openxmlformats.org/drawingml/2006/main">
            <a:r>
              <a:t/>
            </a:r>
          </a:p>
          <a:p xmlns:a="http://schemas.openxmlformats.org/drawingml/2006/main">
            <a:r>
              <a:t>Sources: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This slide summarizes the Fable 5.1 review of the original packages. The governance companion had an earlier bounded package review. Overview v0.3 had a separate bounded narrative review. None is an acceptance decision or human review, and the deck itself has not received review.</a:t>
            </a:r>
          </a:p>
          <a:p xmlns:a="http://schemas.openxmlformats.org/drawingml/2006/main">
            <a:r>
              <a:t/>
            </a:r>
          </a:p>
          <a:p xmlns:a="http://schemas.openxmlformats.org/drawingml/2006/main">
            <a:r>
              <a:t>Sources: Review status: https://ai.jessepike.dev/review-status | Model-assisted review summary: Fable 5.1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Begin with a real situation, not a product category. Security advice helps authorized decision makers judge whether a use is appropriate and feasible before release. Ownership follows the decision and consequence.</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questions include the two High Architecture 03 review findings and the cross-architecture interface work named in the review summary. They remain open for detailed design and owner decision.</a:t>
            </a:r>
          </a:p>
          <a:p xmlns:a="http://schemas.openxmlformats.org/drawingml/2006/main">
            <a:r>
              <a:t/>
            </a:r>
          </a:p>
          <a:p xmlns:a="http://schemas.openxmlformats.org/drawingml/2006/main">
            <a:r>
              <a:t>Sources: Review status: https://ai.jessepike.dev/review-status | Model-assisted review summary: Fable 5.1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Technical authorization can still lead to an inaccurate, inappropriate or harmful business action. Security evidence is relevant to reassessment but does not create a complete treatment of wider AI risks or centralize all decision rights.</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Use plain language first. These definitions help readers connect ordinary security practice to the architecture vocabulary.</a:t>
            </a:r>
          </a:p>
          <a:p xmlns:a="http://schemas.openxmlformats.org/drawingml/2006/main">
            <a:r>
              <a:t/>
            </a:r>
          </a:p>
          <a:p xmlns:a="http://schemas.openxmlformats.org/drawingml/2006/main">
            <a:r>
              <a:t>Sources: Series authoring standard: https://ai.jessepike.dev/authoring-standard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canonical sources identify the date and status of each source. Examples and component arrangements in this deck are a proposed synthesis rather than a NIST, ISO, MITRE, NCSC, OWASP or CISA reference architecture.</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 Architecture 01: https://ai.jessepike.dev/architectures/01-secure-business-ai | Guide: https://ai.jessepike.dev/guides/01-secure-business-ai-guide | OWASP Agentic Applications: https://genai.owasp.org/resource/owasp-top-10-for-agentic-applications-for-2026/ | NCSC agentic AI guidance: https://www.ncsc.gov.uk/blogs/managing-the-cyber-risk-of-agentic-ai; Architecture 02: https://ai.jessepike.dev/architectures/02-defend-against-ai | Guide: https://ai.jessepike.dev/guides/02-defend-against-ai-guide | MITRE ATT&amp;CK: https://attack.mitre.org/ | MITRE ATLAS: https://atlas.mitre.org/ | CISA phishing-resistant MFA: https://www.cisa.gov/sites/default/files/2023-01/fact-sheet-implementing-phishing-resistant-mfa-508c.pdf; Architecture 03: https://ai.jessepike.dev/architectures/03-defend-with-ai | Guide: https://ai.jessepike.dev/guides/03-defend-with-ai-guide | NCSC Cyber Shield: https://www.ncsc.gov.uk/blogs/cyber-shield-the-path-to-an-agentic-ai-future-for-cyber-defence | OWASP GenAI LLM Top 10: https://genai.owasp.org/resource/owasp-genai-llm-top-10-2026/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Close by moving from the reference series to a bounded, accountable design conversation. Security and other specialists supply evidence; the people who hold decision rights decide whether to continue, restrict, redesign or stop. No deployment decision follows from this deck alone.</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 Series authoring standard: https://ai.jessepike.dev/authoring-standard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 coordinator can route work and assemble evidence without becoming the owner of every business outcome or risk. A workstream selects the current decision; a security architecture view makes the related protections visible. The enterprise needs explicit allocation of release, exception, stop and incident decisions.</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are discovery prompts, not mutually exclusive inventory categories. The purpose is to find the real use and oversight gap before assigning a route or control response.</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Security access enforcement remains necessary. Governance adds the purpose and suitability question: whether the proposed data use is allowed and appropriate for the context. Neither answer substitutes for the other.</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Governance and security exchange decisions and evidence throughout the AI use life. Governance connects to the three peer security views; it does not create a fourth security category. Governance extends beyond cybersecurity to purpose, privacy, reliability, safety, fairness, transparency, and effects on people and business.</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Presentation-wide status: Proposed discussion draft. The three original packages received discussion-level review with material reservations; the review raised 30 findings, and substantive design questions remain open. The AI Governance companion received an earlier bounded package review. Overview v0.3 received a separate bounded narrative review. This deck itself has not received review, and human review remains open. No slide asserts deployment approval, certification, or demonstrated effectiveness.</a:t>
            </a:r>
          </a:p>
          <a:p xmlns:a="http://schemas.openxmlformats.org/drawingml/2006/main">
            <a:r>
              <a:t/>
            </a:r>
          </a:p>
          <a:p xmlns:a="http://schemas.openxmlformats.org/drawingml/2006/main">
            <a:r>
              <a:t>These responsibilities are connected and may be revisited. Security advice helps assess proposed use before approval, and operation returns security evidence alongside business and other impact evidence. Decision rights, policy and escalation apply throughout.</a:t>
            </a:r>
          </a:p>
          <a:p xmlns:a="http://schemas.openxmlformats.org/drawingml/2006/main">
            <a:r>
              <a:t/>
            </a:r>
          </a:p>
          <a:p xmlns:a="http://schemas.openxmlformats.org/drawingml/2006/main">
            <a:r>
              <a:t>Sources: Series source: https://ai.jessepike.dev/ | NIST Cyber AI Profile: https://www.nccoe.nist.gov/projects/cyber-ai-profile; AI Governance: https://ai.jessepike.dev/architectures/04-ai-governance | Guide: https://ai.jessepike.dev/guides/04-ai-governance-guide | NIST AI RMF Core: https://airc.nist.gov/airmf-resources/airmf/5-sec-core/ | NIST trustworthiness characteristics: https://airc.nist.gov/airmf-resources/airmf/3-sec-characteristics/ | ISO/IEC 42001 overview: https://www.iso.org/standard/42001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a7d5b35429c4075" /></Relationships>
</file>

<file path=ppt/slideLayouts/slideLayout1.xml><?xml version="1.0" encoding="utf-8"?>
<p:sldLayout xmlns:p="http://schemas.openxmlformats.org/presentationml/2006/main" type="title">
  <p:cSld name="Title Slide">
    <p:spTree>
      <p:nvGrpSpPr>
        <p:cNvPr id="1" name=""/>
        <p:cNvGrpSpPr/>
        <p:nvPr/>
      </p:nvGrpSpPr>
      <p:grpSpPr>
        <a:xfrm xmlns:a="http://schemas.openxmlformats.org/drawingml/2006/main"/>
      </p:grpSpPr>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bb3fe8c221cb404c" /><Relationship Type="http://schemas.openxmlformats.org/officeDocument/2006/relationships/slideLayout" Target="/ppt/slideLayouts/slideLayout1.xml" Id="R08fc2980049d45ea" /></Relationships>
</file>

<file path=ppt/slideMasters/slideMaster1.xml><?xml version="1.0" encoding="utf-8"?>
<p:sldMaster xmlns:p="http://schemas.openxmlformats.org/presentationml/2006/main">
  <p:cSld name="Master">
    <p:bg>
      <p:bgRef idx="1001">
        <a:schemeClr xmlns:a="http://schemas.openxmlformats.org/drawingml/2006/main" val="bg1"/>
      </p:bgRef>
    </p:bg>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08fc2980049d45ea"/>
  </p:sldLayoutIdLst>
  <p:txStyles>
    <p:titleStyle>
      <a:lvl1pPr xmlns:a="http://schemas.openxmlformats.org/drawingml/2006/main" algn="l">
        <a:lnSpc>
          <a:spcPct val="90000"/>
        </a:lnSpc>
        <a:spcBef>
          <a:spcPts val="0"/>
        </a:spcBef>
        <a:buNone/>
        <a:defRPr sz="4400">
          <a:solidFill>
            <a:schemeClr val="tx1"/>
          </a:solidFill>
          <a:latin typeface="+mj-lt"/>
          <a:ea typeface="+mj-lt"/>
          <a:cs typeface="+mj-lt"/>
        </a:defRPr>
      </a:lvl1pPr>
    </p:titleStyle>
    <p:bodyStyle>
      <a:lvl1pPr xmlns:a="http://schemas.openxmlformats.org/drawingml/2006/main" marL="228600" indent="-228600" algn="l">
        <a:lnSpc>
          <a:spcPct val="90000"/>
        </a:lnSpc>
        <a:spcBef>
          <a:spcPts val="1000"/>
        </a:spcBef>
        <a:buChar char="•"/>
        <a:defRPr sz="2800">
          <a:solidFill>
            <a:schemeClr val="tx1"/>
          </a:solidFill>
          <a:latin typeface="+mn-lt"/>
          <a:ea typeface="+mn-lt"/>
          <a:cs typeface="+mn-lt"/>
        </a:defRPr>
      </a:lvl1pPr>
      <a:lvl2pPr xmlns:a="http://schemas.openxmlformats.org/drawingml/2006/main" marL="685800" indent="-228600" algn="l">
        <a:lnSpc>
          <a:spcPct val="90000"/>
        </a:lnSpc>
        <a:spcBef>
          <a:spcPts val="500"/>
        </a:spcBef>
        <a:buChar char="•"/>
        <a:defRPr sz="2400">
          <a:solidFill>
            <a:schemeClr val="tx1"/>
          </a:solidFill>
          <a:latin typeface="+mn-lt"/>
          <a:ea typeface="+mn-lt"/>
          <a:cs typeface="+mn-lt"/>
        </a:defRPr>
      </a:lvl2pPr>
      <a:lvl3pPr xmlns:a="http://schemas.openxmlformats.org/drawingml/2006/main" marL="1143000" indent="-228600" algn="l">
        <a:lnSpc>
          <a:spcPct val="90000"/>
        </a:lnSpc>
        <a:spcBef>
          <a:spcPts val="500"/>
        </a:spcBef>
        <a:buChar char="•"/>
        <a:defRPr sz="2000">
          <a:solidFill>
            <a:schemeClr val="tx1"/>
          </a:solidFill>
          <a:latin typeface="+mn-lt"/>
          <a:ea typeface="+mn-lt"/>
          <a:cs typeface="+mn-lt"/>
        </a:defRPr>
      </a:lvl3pPr>
      <a:lvl4pPr xmlns:a="http://schemas.openxmlformats.org/drawingml/2006/main" marL="1600200" indent="-228600" algn="l">
        <a:lnSpc>
          <a:spcPct val="90000"/>
        </a:lnSpc>
        <a:spcBef>
          <a:spcPts val="500"/>
        </a:spcBef>
        <a:buChar char="•"/>
        <a:defRPr sz="1800">
          <a:solidFill>
            <a:schemeClr val="tx1"/>
          </a:solidFill>
          <a:latin typeface="+mn-lt"/>
          <a:ea typeface="+mn-lt"/>
          <a:cs typeface="+mn-lt"/>
        </a:defRPr>
      </a:lvl4pPr>
      <a:lvl5pPr xmlns:a="http://schemas.openxmlformats.org/drawingml/2006/main" marL="2057400" indent="-228600" algn="l">
        <a:lnSpc>
          <a:spcPct val="90000"/>
        </a:lnSpc>
        <a:spcBef>
          <a:spcPts val="500"/>
        </a:spcBef>
        <a:buChar char="•"/>
        <a:defRPr sz="1800">
          <a:solidFill>
            <a:schemeClr val="tx1"/>
          </a:solidFill>
          <a:latin typeface="+mn-lt"/>
          <a:ea typeface="+mn-lt"/>
          <a:cs typeface="+mn-lt"/>
        </a:defRPr>
      </a:lvl5pPr>
      <a:lvl6pPr xmlns:a="http://schemas.openxmlformats.org/drawingml/2006/main" marL="2514600" indent="-228600" algn="l">
        <a:lnSpc>
          <a:spcPct val="90000"/>
        </a:lnSpc>
        <a:spcBef>
          <a:spcPts val="500"/>
        </a:spcBef>
        <a:buChar char="•"/>
        <a:defRPr sz="1800">
          <a:solidFill>
            <a:schemeClr val="tx1"/>
          </a:solidFill>
          <a:latin typeface="+mn-lt"/>
          <a:ea typeface="+mn-lt"/>
          <a:cs typeface="+mn-lt"/>
        </a:defRPr>
      </a:lvl6pPr>
      <a:lvl7pPr xmlns:a="http://schemas.openxmlformats.org/drawingml/2006/main" marL="2971800" indent="-228600" algn="l">
        <a:lnSpc>
          <a:spcPct val="90000"/>
        </a:lnSpc>
        <a:spcBef>
          <a:spcPts val="500"/>
        </a:spcBef>
        <a:buChar char="•"/>
        <a:defRPr sz="1800">
          <a:solidFill>
            <a:schemeClr val="tx1"/>
          </a:solidFill>
          <a:latin typeface="+mn-lt"/>
          <a:ea typeface="+mn-lt"/>
          <a:cs typeface="+mn-lt"/>
        </a:defRPr>
      </a:lvl7pPr>
      <a:lvl8pPr xmlns:a="http://schemas.openxmlformats.org/drawingml/2006/main" marL="3429000" indent="-228600" algn="l">
        <a:lnSpc>
          <a:spcPct val="90000"/>
        </a:lnSpc>
        <a:spcBef>
          <a:spcPts val="500"/>
        </a:spcBef>
        <a:buChar char="•"/>
        <a:defRPr sz="1800">
          <a:solidFill>
            <a:schemeClr val="tx1"/>
          </a:solidFill>
          <a:latin typeface="+mn-lt"/>
          <a:ea typeface="+mn-lt"/>
          <a:cs typeface="+mn-lt"/>
        </a:defRPr>
      </a:lvl8pPr>
      <a:lvl9pPr xmlns:a="http://schemas.openxmlformats.org/drawingml/2006/main" marL="3886200" indent="-228600" algn="l">
        <a:lnSpc>
          <a:spcPct val="90000"/>
        </a:lnSpc>
        <a:spcBef>
          <a:spcPts val="500"/>
        </a:spcBef>
        <a:buChar char="•"/>
        <a:defRPr sz="1800">
          <a:solidFill>
            <a:schemeClr val="tx1"/>
          </a:solidFill>
          <a:latin typeface="+mn-lt"/>
          <a:ea typeface="+mn-lt"/>
          <a:cs typeface="+mn-lt"/>
        </a:defRPr>
      </a:lvl9pPr>
    </p:bodyStyle>
    <p:otherStyle>
      <a:lvl1pPr xmlns:a="http://schemas.openxmlformats.org/drawingml/2006/main" marL="0" algn="l">
        <a:buNone/>
        <a:defRPr sz="1800">
          <a:solidFill>
            <a:schemeClr val="tx1"/>
          </a:solidFill>
          <a:latin typeface="+mn-lt"/>
          <a:ea typeface="+mn-lt"/>
          <a:cs typeface="+mn-lt"/>
        </a:defRPr>
      </a:lvl1pPr>
      <a:lvl2pPr xmlns:a="http://schemas.openxmlformats.org/drawingml/2006/main" marL="457200" algn="l">
        <a:buNone/>
        <a:defRPr sz="1800">
          <a:solidFill>
            <a:schemeClr val="tx1"/>
          </a:solidFill>
          <a:latin typeface="+mn-lt"/>
          <a:ea typeface="+mn-lt"/>
          <a:cs typeface="+mn-lt"/>
        </a:defRPr>
      </a:lvl2pPr>
      <a:lvl3pPr xmlns:a="http://schemas.openxmlformats.org/drawingml/2006/main" marL="914400" algn="l">
        <a:buNone/>
        <a:defRPr sz="1800">
          <a:solidFill>
            <a:schemeClr val="tx1"/>
          </a:solidFill>
          <a:latin typeface="+mn-lt"/>
          <a:ea typeface="+mn-lt"/>
          <a:cs typeface="+mn-lt"/>
        </a:defRPr>
      </a:lvl3pPr>
      <a:lvl4pPr xmlns:a="http://schemas.openxmlformats.org/drawingml/2006/main" marL="1371600" algn="l">
        <a:buNone/>
        <a:defRPr sz="1800">
          <a:solidFill>
            <a:schemeClr val="tx1"/>
          </a:solidFill>
          <a:latin typeface="+mn-lt"/>
          <a:ea typeface="+mn-lt"/>
          <a:cs typeface="+mn-lt"/>
        </a:defRPr>
      </a:lvl4pPr>
      <a:lvl5pPr xmlns:a="http://schemas.openxmlformats.org/drawingml/2006/main" marL="1828800" algn="l">
        <a:buNone/>
        <a:defRPr sz="1800">
          <a:solidFill>
            <a:schemeClr val="tx1"/>
          </a:solidFill>
          <a:latin typeface="+mn-lt"/>
          <a:ea typeface="+mn-lt"/>
          <a:cs typeface="+mn-lt"/>
        </a:defRPr>
      </a:lvl5pPr>
      <a:lvl6pPr xmlns:a="http://schemas.openxmlformats.org/drawingml/2006/main" marL="2286000" algn="l">
        <a:buNone/>
        <a:defRPr sz="1800">
          <a:solidFill>
            <a:schemeClr val="tx1"/>
          </a:solidFill>
          <a:latin typeface="+mn-lt"/>
          <a:ea typeface="+mn-lt"/>
          <a:cs typeface="+mn-lt"/>
        </a:defRPr>
      </a:lvl6pPr>
      <a:lvl7pPr xmlns:a="http://schemas.openxmlformats.org/drawingml/2006/main" marL="2743200" algn="l">
        <a:buNone/>
        <a:defRPr sz="1800">
          <a:solidFill>
            <a:schemeClr val="tx1"/>
          </a:solidFill>
          <a:latin typeface="+mn-lt"/>
          <a:ea typeface="+mn-lt"/>
          <a:cs typeface="+mn-lt"/>
        </a:defRPr>
      </a:lvl7pPr>
      <a:lvl8pPr xmlns:a="http://schemas.openxmlformats.org/drawingml/2006/main" marL="3200400" algn="l">
        <a:buNone/>
        <a:defRPr sz="1800">
          <a:solidFill>
            <a:schemeClr val="tx1"/>
          </a:solidFill>
          <a:latin typeface="+mn-lt"/>
          <a:ea typeface="+mn-lt"/>
          <a:cs typeface="+mn-lt"/>
        </a:defRPr>
      </a:lvl8pPr>
      <a:lvl9pPr xmlns:a="http://schemas.openxmlformats.org/drawingml/2006/main" marL="3657600" algn="l">
        <a:buNone/>
        <a:defRPr sz="1800">
          <a:solidFill>
            <a:schemeClr val="tx1"/>
          </a:solidFill>
          <a:latin typeface="+mn-lt"/>
          <a:ea typeface="+mn-lt"/>
          <a:cs typeface="+mn-lt"/>
        </a:defRPr>
      </a:lvl9pPr>
    </p:otherStyle>
  </p:txStyles>
</p:sldMaster>
</file>

<file path=ppt/slideMasters/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69ca6b31c12a448a" /><Relationship Type="http://schemas.openxmlformats.org/officeDocument/2006/relationships/notesSlide" Target="/ppt/notesSlides/notesSlide1.xml" Id="R1a13bd80f74d4475"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a9a99ef32a8b4290" /><Relationship Type="http://schemas.openxmlformats.org/officeDocument/2006/relationships/image" Target="/ppt/media/image.png" Id="R204e863fd2ea41b4" /><Relationship Type="http://schemas.openxmlformats.org/officeDocument/2006/relationships/notesSlide" Target="/ppt/notesSlides/notesSlide10.xml" Id="R7e08c7dc33c44494"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23e1b4c2a907418e" /><Relationship Type="http://schemas.openxmlformats.org/officeDocument/2006/relationships/notesSlide" Target="/ppt/notesSlides/notesSlide11.xml" Id="R22bca69b3b7848bc"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b88d855f930045ae" /><Relationship Type="http://schemas.openxmlformats.org/officeDocument/2006/relationships/notesSlide" Target="/ppt/notesSlides/notesSlide12.xml" Id="R3a0c9ceb6e0d46e8"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e3d6b68cd182428c" /><Relationship Type="http://schemas.openxmlformats.org/officeDocument/2006/relationships/notesSlide" Target="/ppt/notesSlides/notesSlide13.xml" Id="Refa40d3d77dc43ba"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3d0e248d8e9b455f" /><Relationship Type="http://schemas.openxmlformats.org/officeDocument/2006/relationships/image" Target="/ppt/media/image2.png" Id="Ra73ece9293d844c7" /><Relationship Type="http://schemas.openxmlformats.org/officeDocument/2006/relationships/notesSlide" Target="/ppt/notesSlides/notesSlide14.xml" Id="R3f3fdd9bd55e4e8e"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7682b8a6ba534dd4" /><Relationship Type="http://schemas.openxmlformats.org/officeDocument/2006/relationships/notesSlide" Target="/ppt/notesSlides/notesSlide15.xml" Id="Rdecd4067af0a4dd7"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f368a80a7d6842e8" /><Relationship Type="http://schemas.openxmlformats.org/officeDocument/2006/relationships/notesSlide" Target="/ppt/notesSlides/notesSlide16.xml" Id="R1a7f1784161b4766"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e8abb3d1fef046ff" /><Relationship Type="http://schemas.openxmlformats.org/officeDocument/2006/relationships/image" Target="/ppt/media/image3.png" Id="R161f3874440c4564" /><Relationship Type="http://schemas.openxmlformats.org/officeDocument/2006/relationships/notesSlide" Target="/ppt/notesSlides/notesSlide17.xml" Id="R261022ef27eb4c81"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58f0d1e24c6c4425" /><Relationship Type="http://schemas.openxmlformats.org/officeDocument/2006/relationships/notesSlide" Target="/ppt/notesSlides/notesSlide18.xml" Id="R78e37974c6724ffb"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77ff765053e5435c" /><Relationship Type="http://schemas.openxmlformats.org/officeDocument/2006/relationships/notesSlide" Target="/ppt/notesSlides/notesSlide19.xml" Id="R0160d45814ea435c"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0b3a63623b914c6c" /><Relationship Type="http://schemas.openxmlformats.org/officeDocument/2006/relationships/notesSlide" Target="/ppt/notesSlides/notesSlide2.xml" Id="Ref5649ed7fce4c3d"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ad5575d9c91e4997" /><Relationship Type="http://schemas.openxmlformats.org/officeDocument/2006/relationships/notesSlide" Target="/ppt/notesSlides/notesSlide20.xml" Id="Rb34acf79e5144ac8"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93b3f186068f4d8b" /><Relationship Type="http://schemas.openxmlformats.org/officeDocument/2006/relationships/notesSlide" Target="/ppt/notesSlides/notesSlide21.xml" Id="R11a47618f7e44537"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d9c8ead5aa4a4fd3" /><Relationship Type="http://schemas.openxmlformats.org/officeDocument/2006/relationships/image" Target="/ppt/media/image4.png" Id="R96a8e5c0a8454ee4" /><Relationship Type="http://schemas.openxmlformats.org/officeDocument/2006/relationships/notesSlide" Target="/ppt/notesSlides/notesSlide22.xml" Id="Rbaa21fa2bfcf4f65"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dfc1259baa374edd" /><Relationship Type="http://schemas.openxmlformats.org/officeDocument/2006/relationships/notesSlide" Target="/ppt/notesSlides/notesSlide23.xml" Id="Ra917d269618940ea"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544853d2caaf4530" /><Relationship Type="http://schemas.openxmlformats.org/officeDocument/2006/relationships/notesSlide" Target="/ppt/notesSlides/notesSlide24.xml" Id="R15fa139be65741ee"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14545fa3966d4852" /><Relationship Type="http://schemas.openxmlformats.org/officeDocument/2006/relationships/notesSlide" Target="/ppt/notesSlides/notesSlide25.xml" Id="R940dae2ecdd24b42"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02bf1413333e412a" /><Relationship Type="http://schemas.openxmlformats.org/officeDocument/2006/relationships/notesSlide" Target="/ppt/notesSlides/notesSlide26.xml" Id="R57948d8027c04a18"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xml" Id="R7f779a77e8a94d5b" /><Relationship Type="http://schemas.openxmlformats.org/officeDocument/2006/relationships/image" Target="/ppt/media/image5.png" Id="R60f67fdaff564694" /><Relationship Type="http://schemas.openxmlformats.org/officeDocument/2006/relationships/notesSlide" Target="/ppt/notesSlides/notesSlide27.xml" Id="R64e425d1bd74489c" /></Relationships>
</file>

<file path=ppt/slides/_rels/slide28.xml.rels>&#65279;<?xml version="1.0" encoding="utf-8"?><Relationships xmlns="http://schemas.openxmlformats.org/package/2006/relationships"><Relationship Type="http://schemas.openxmlformats.org/officeDocument/2006/relationships/slideLayout" Target="/ppt/slideLayouts/slideLayout1.xml" Id="R5d881eb94764412e" /><Relationship Type="http://schemas.openxmlformats.org/officeDocument/2006/relationships/notesSlide" Target="/ppt/notesSlides/notesSlide28.xml" Id="R3ecb6b9009374310"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xml" Id="R0480fb7ede2a4ca5" /><Relationship Type="http://schemas.openxmlformats.org/officeDocument/2006/relationships/notesSlide" Target="/ppt/notesSlides/notesSlide29.xml" Id="R9e49e4fe3d194177"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fd1375d94e054ce5" /><Relationship Type="http://schemas.openxmlformats.org/officeDocument/2006/relationships/notesSlide" Target="/ppt/notesSlides/notesSlide3.xml" Id="R87b6cf0c85264db3" /></Relationships>
</file>

<file path=ppt/slides/_rels/slide30.xml.rels>&#65279;<?xml version="1.0" encoding="utf-8"?><Relationships xmlns="http://schemas.openxmlformats.org/package/2006/relationships"><Relationship Type="http://schemas.openxmlformats.org/officeDocument/2006/relationships/slideLayout" Target="/ppt/slideLayouts/slideLayout1.xml" Id="R049461a6eb544256" /><Relationship Type="http://schemas.openxmlformats.org/officeDocument/2006/relationships/notesSlide" Target="/ppt/notesSlides/notesSlide30.xml" Id="R09f60a2e0b1c4714" /></Relationships>
</file>

<file path=ppt/slides/_rels/slide31.xml.rels>&#65279;<?xml version="1.0" encoding="utf-8"?><Relationships xmlns="http://schemas.openxmlformats.org/package/2006/relationships"><Relationship Type="http://schemas.openxmlformats.org/officeDocument/2006/relationships/slideLayout" Target="/ppt/slideLayouts/slideLayout1.xml" Id="R615375cc0d2a41d5" /><Relationship Type="http://schemas.openxmlformats.org/officeDocument/2006/relationships/notesSlide" Target="/ppt/notesSlides/notesSlide31.xml" Id="Refeafb7149be41eb" /></Relationships>
</file>

<file path=ppt/slides/_rels/slide32.xml.rels>&#65279;<?xml version="1.0" encoding="utf-8"?><Relationships xmlns="http://schemas.openxmlformats.org/package/2006/relationships"><Relationship Type="http://schemas.openxmlformats.org/officeDocument/2006/relationships/slideLayout" Target="/ppt/slideLayouts/slideLayout1.xml" Id="R0dbac899d41e494d" /><Relationship Type="http://schemas.openxmlformats.org/officeDocument/2006/relationships/notesSlide" Target="/ppt/notesSlides/notesSlide32.xml" Id="R493b1d2e46af4976" /></Relationships>
</file>

<file path=ppt/slides/_rels/slide33.xml.rels>&#65279;<?xml version="1.0" encoding="utf-8"?><Relationships xmlns="http://schemas.openxmlformats.org/package/2006/relationships"><Relationship Type="http://schemas.openxmlformats.org/officeDocument/2006/relationships/slideLayout" Target="/ppt/slideLayouts/slideLayout1.xml" Id="R5f7ea290257c4609" /><Relationship Type="http://schemas.openxmlformats.org/officeDocument/2006/relationships/notesSlide" Target="/ppt/notesSlides/notesSlide33.xml" Id="R0e2a8a5d941a429d" /></Relationships>
</file>

<file path=ppt/slides/_rels/slide34.xml.rels>&#65279;<?xml version="1.0" encoding="utf-8"?><Relationships xmlns="http://schemas.openxmlformats.org/package/2006/relationships"><Relationship Type="http://schemas.openxmlformats.org/officeDocument/2006/relationships/slideLayout" Target="/ppt/slideLayouts/slideLayout1.xml" Id="R6076c36b28db4d16" /><Relationship Type="http://schemas.openxmlformats.org/officeDocument/2006/relationships/notesSlide" Target="/ppt/notesSlides/notesSlide34.xml" Id="R966ef5609ca848a0" /></Relationships>
</file>

<file path=ppt/slides/_rels/slide35.xml.rels>&#65279;<?xml version="1.0" encoding="utf-8"?><Relationships xmlns="http://schemas.openxmlformats.org/package/2006/relationships"><Relationship Type="http://schemas.openxmlformats.org/officeDocument/2006/relationships/slideLayout" Target="/ppt/slideLayouts/slideLayout1.xml" Id="Raee21d3de12248c0" /><Relationship Type="http://schemas.openxmlformats.org/officeDocument/2006/relationships/notesSlide" Target="/ppt/notesSlides/notesSlide35.xml" Id="Rd7ba4a9da90e4e36" /></Relationships>
</file>

<file path=ppt/slides/_rels/slide36.xml.rels>&#65279;<?xml version="1.0" encoding="utf-8"?><Relationships xmlns="http://schemas.openxmlformats.org/package/2006/relationships"><Relationship Type="http://schemas.openxmlformats.org/officeDocument/2006/relationships/slideLayout" Target="/ppt/slideLayouts/slideLayout1.xml" Id="Rd88abbfc3b84486b" /><Relationship Type="http://schemas.openxmlformats.org/officeDocument/2006/relationships/notesSlide" Target="/ppt/notesSlides/notesSlide36.xml" Id="R31ea6510af4c47a8" /></Relationships>
</file>

<file path=ppt/slides/_rels/slide37.xml.rels>&#65279;<?xml version="1.0" encoding="utf-8"?><Relationships xmlns="http://schemas.openxmlformats.org/package/2006/relationships"><Relationship Type="http://schemas.openxmlformats.org/officeDocument/2006/relationships/slideLayout" Target="/ppt/slideLayouts/slideLayout1.xml" Id="Rf88f16bde92b4230" /><Relationship Type="http://schemas.openxmlformats.org/officeDocument/2006/relationships/notesSlide" Target="/ppt/notesSlides/notesSlide37.xml" Id="Re98dcb4f5316480c" /></Relationships>
</file>

<file path=ppt/slides/_rels/slide38.xml.rels>&#65279;<?xml version="1.0" encoding="utf-8"?><Relationships xmlns="http://schemas.openxmlformats.org/package/2006/relationships"><Relationship Type="http://schemas.openxmlformats.org/officeDocument/2006/relationships/slideLayout" Target="/ppt/slideLayouts/slideLayout1.xml" Id="R889f574583374701" /><Relationship Type="http://schemas.openxmlformats.org/officeDocument/2006/relationships/notesSlide" Target="/ppt/notesSlides/notesSlide38.xml" Id="Rdd279aa2ca16429c" /></Relationships>
</file>

<file path=ppt/slides/_rels/slide39.xml.rels>&#65279;<?xml version="1.0" encoding="utf-8"?><Relationships xmlns="http://schemas.openxmlformats.org/package/2006/relationships"><Relationship Type="http://schemas.openxmlformats.org/officeDocument/2006/relationships/slideLayout" Target="/ppt/slideLayouts/slideLayout1.xml" Id="R04f18955f83848bf" /><Relationship Type="http://schemas.openxmlformats.org/officeDocument/2006/relationships/notesSlide" Target="/ppt/notesSlides/notesSlide39.xml" Id="R9c9d5bbbfe23401b"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22bc9558afb749a8" /><Relationship Type="http://schemas.openxmlformats.org/officeDocument/2006/relationships/notesSlide" Target="/ppt/notesSlides/notesSlide4.xml" Id="Rfa56f64526044cdd" /></Relationships>
</file>

<file path=ppt/slides/_rels/slide40.xml.rels>&#65279;<?xml version="1.0" encoding="utf-8"?><Relationships xmlns="http://schemas.openxmlformats.org/package/2006/relationships"><Relationship Type="http://schemas.openxmlformats.org/officeDocument/2006/relationships/slideLayout" Target="/ppt/slideLayouts/slideLayout1.xml" Id="Rd3a0b3ffad9d4013" /><Relationship Type="http://schemas.openxmlformats.org/officeDocument/2006/relationships/notesSlide" Target="/ppt/notesSlides/notesSlide40.xml" Id="R2d99a2c2f88e49c5" /></Relationships>
</file>

<file path=ppt/slides/_rels/slide41.xml.rels>&#65279;<?xml version="1.0" encoding="utf-8"?><Relationships xmlns="http://schemas.openxmlformats.org/package/2006/relationships"><Relationship Type="http://schemas.openxmlformats.org/officeDocument/2006/relationships/slideLayout" Target="/ppt/slideLayouts/slideLayout1.xml" Id="R5bdc8f2b08f04cc0" /><Relationship Type="http://schemas.openxmlformats.org/officeDocument/2006/relationships/notesSlide" Target="/ppt/notesSlides/notesSlide41.xml" Id="R378adb66692c4a7b" /></Relationships>
</file>

<file path=ppt/slides/_rels/slide42.xml.rels>&#65279;<?xml version="1.0" encoding="utf-8"?><Relationships xmlns="http://schemas.openxmlformats.org/package/2006/relationships"><Relationship Type="http://schemas.openxmlformats.org/officeDocument/2006/relationships/slideLayout" Target="/ppt/slideLayouts/slideLayout1.xml" Id="Rb1162cb9cda142ac" /><Relationship Type="http://schemas.openxmlformats.org/officeDocument/2006/relationships/notesSlide" Target="/ppt/notesSlides/notesSlide42.xml" Id="R1db19b9fe8d84e7c" /></Relationships>
</file>

<file path=ppt/slides/_rels/slide43.xml.rels>&#65279;<?xml version="1.0" encoding="utf-8"?><Relationships xmlns="http://schemas.openxmlformats.org/package/2006/relationships"><Relationship Type="http://schemas.openxmlformats.org/officeDocument/2006/relationships/slideLayout" Target="/ppt/slideLayouts/slideLayout1.xml" Id="R4dc3de497a5f4caf" /><Relationship Type="http://schemas.openxmlformats.org/officeDocument/2006/relationships/notesSlide" Target="/ppt/notesSlides/notesSlide43.xml" Id="R965fd268e34a48c5" /></Relationships>
</file>

<file path=ppt/slides/_rels/slide44.xml.rels>&#65279;<?xml version="1.0" encoding="utf-8"?><Relationships xmlns="http://schemas.openxmlformats.org/package/2006/relationships"><Relationship Type="http://schemas.openxmlformats.org/officeDocument/2006/relationships/slideLayout" Target="/ppt/slideLayouts/slideLayout1.xml" Id="R4f6f516c2fd1423d" /><Relationship Type="http://schemas.openxmlformats.org/officeDocument/2006/relationships/notesSlide" Target="/ppt/notesSlides/notesSlide44.xml" Id="R0e31779ea9ad4cd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af524eb140f44f1f" /><Relationship Type="http://schemas.openxmlformats.org/officeDocument/2006/relationships/notesSlide" Target="/ppt/notesSlides/notesSlide5.xml" Id="Rbc2fb442545c4e0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0cc5c4b919b8434b" /><Relationship Type="http://schemas.openxmlformats.org/officeDocument/2006/relationships/notesSlide" Target="/ppt/notesSlides/notesSlide6.xml" Id="R39445db0575e4be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ee924c989ef4f48" /><Relationship Type="http://schemas.openxmlformats.org/officeDocument/2006/relationships/notesSlide" Target="/ppt/notesSlides/notesSlide7.xml" Id="R8777818c643648a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860fb7dd7064c8e" /><Relationship Type="http://schemas.openxmlformats.org/officeDocument/2006/relationships/notesSlide" Target="/ppt/notesSlides/notesSlide8.xml" Id="R94739d294bd54ab1"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464b6c03e17a4623" /><Relationship Type="http://schemas.openxmlformats.org/officeDocument/2006/relationships/notesSlide" Target="/ppt/notesSlides/notesSlide9.xml" Id="Rf3908972527a4331" /></Relationships>
</file>

<file path=ppt/slides/slide1.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6" name="">
            <a:extLst xmlns:a="http://schemas.openxmlformats.org/drawingml/2006/main">
              <a:ext uri="{FF2B5EF4-FFF2-40B4-BE49-F238E27FC236}">
                <a16:creationId xmlns:a16="http://schemas.microsoft.com/office/drawing/2014/main" id="{C5DFA585-2654-45CF-B9BF-3079FA29890C}"/>
              </a:ext>
            </a:extLst>
          </p:cNvPr>
          <p:cNvSpPr>
            <a:spLocks xmlns:a="http://schemas.openxmlformats.org/drawingml/2006/main" noGrp="1"/>
          </p:cNvSpPr>
          <p:nvPr/>
        </p:nvSpPr>
        <p:spPr>
          <a:xfrm xmlns:a="http://schemas.openxmlformats.org/drawingml/2006/main">
            <a:off x="0" y="0"/>
            <a:ext cx="12192000" cy="685800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2" name="">
            <a:extLst xmlns:a="http://schemas.openxmlformats.org/drawingml/2006/main">
              <a:ext uri="{FF2B5EF4-FFF2-40B4-BE49-F238E27FC236}">
                <a16:creationId xmlns:a16="http://schemas.microsoft.com/office/drawing/2014/main" id="{ED2DC8DD-F882-4282-BC64-A8A1EC2155D0}"/>
              </a:ext>
            </a:extLst>
          </p:cNvPr>
          <p:cNvSpPr>
            <a:spLocks xmlns:a="http://schemas.openxmlformats.org/drawingml/2006/main" noGrp="1"/>
          </p:cNvSpPr>
          <p:nvPr/>
        </p:nvSpPr>
        <p:spPr>
          <a:xfrm xmlns:a="http://schemas.openxmlformats.org/drawingml/2006/main">
            <a:off x="0" y="0"/>
            <a:ext cx="266700" cy="685800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3" name="">
            <a:extLst xmlns:a="http://schemas.openxmlformats.org/drawingml/2006/main">
              <a:ext uri="{FF2B5EF4-FFF2-40B4-BE49-F238E27FC236}">
                <a16:creationId xmlns:a16="http://schemas.microsoft.com/office/drawing/2014/main" id="{7C37C16B-9797-4634-8627-6FEA3CA583B5}"/>
              </a:ext>
            </a:extLst>
          </p:cNvPr>
          <p:cNvSpPr>
            <a:spLocks xmlns:a="http://schemas.openxmlformats.org/drawingml/2006/main" noGrp="1"/>
          </p:cNvSpPr>
          <p:nvPr/>
        </p:nvSpPr>
        <p:spPr>
          <a:xfrm xmlns:a="http://schemas.openxmlformats.org/drawingml/2006/main">
            <a:off x="819150" y="1562100"/>
            <a:ext cx="7810500" cy="1428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3600" b="1">
                <a:solidFill>
                  <a:srgbClr val="FFFFFF"/>
                </a:solidFill>
                <a:latin typeface="DejaVu Sans"/>
                <a:ea typeface="DejaVu Sans"/>
                <a:cs typeface="DejaVu Sans"/>
              </a:defRPr>
            </a:pPr>
            <a:r>
              <a:rPr sz="3600" b="1">
                <a:solidFill>
                  <a:srgbClr val="FFFFFF"/>
                </a:solidFill>
                <a:latin typeface="DejaVu Sans"/>
                <a:ea typeface="DejaVu Sans"/>
                <a:cs typeface="DejaVu Sans"/>
              </a:rPr>
              <a:t>AI Security and</a:t>
            </a:r>
          </a:p>
          <a:p xmlns:a="http://schemas.openxmlformats.org/drawingml/2006/main">
            <a:pPr>
              <a:defRPr sz="3600" b="1">
                <a:solidFill>
                  <a:srgbClr val="FFFFFF"/>
                </a:solidFill>
                <a:latin typeface="DejaVu Sans"/>
                <a:ea typeface="DejaVu Sans"/>
                <a:cs typeface="DejaVu Sans"/>
              </a:defRPr>
            </a:pPr>
            <a:r>
              <a:rPr sz="3600" b="1">
                <a:solidFill>
                  <a:srgbClr val="FFFFFF"/>
                </a:solidFill>
                <a:latin typeface="DejaVu Sans"/>
                <a:ea typeface="DejaVu Sans"/>
                <a:cs typeface="DejaVu Sans"/>
              </a:rPr>
              <a:t>Governance</a:t>
            </a:r>
          </a:p>
        </p:txBody>
      </p:sp>
      <p:sp>
        <p:nvSpPr>
          <p:cNvPr id="4" name="">
            <a:extLst xmlns:a="http://schemas.openxmlformats.org/drawingml/2006/main">
              <a:ext uri="{FF2B5EF4-FFF2-40B4-BE49-F238E27FC236}">
                <a16:creationId xmlns:a16="http://schemas.microsoft.com/office/drawing/2014/main" id="{16106ACA-96CB-448E-AD7A-8AD425A219AE}"/>
              </a:ext>
            </a:extLst>
          </p:cNvPr>
          <p:cNvSpPr>
            <a:spLocks xmlns:a="http://schemas.openxmlformats.org/drawingml/2006/main" noGrp="1"/>
          </p:cNvSpPr>
          <p:nvPr/>
        </p:nvSpPr>
        <p:spPr>
          <a:xfrm xmlns:a="http://schemas.openxmlformats.org/drawingml/2006/main">
            <a:off x="876300" y="3276600"/>
            <a:ext cx="7620000" cy="857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00">
                <a:solidFill>
                  <a:srgbClr val="D9E8F1"/>
                </a:solidFill>
                <a:latin typeface="DejaVu Sans"/>
                <a:ea typeface="DejaVu Sans"/>
                <a:cs typeface="DejaVu Sans"/>
              </a:defRPr>
            </a:pPr>
            <a:r>
              <a:rPr sz="1800">
                <a:solidFill>
                  <a:srgbClr val="D9E8F1"/>
                </a:solidFill>
                <a:latin typeface="DejaVu Sans"/>
                <a:ea typeface="DejaVu Sans"/>
                <a:cs typeface="DejaVu Sans"/>
              </a:rPr>
              <a:t>A proposed series about how governance directs AI use, security protects it, and evidence informs the next decision.</a:t>
            </a:r>
          </a:p>
        </p:txBody>
      </p:sp>
      <p:sp>
        <p:nvSpPr>
          <p:cNvPr id="5" name="">
            <a:extLst xmlns:a="http://schemas.openxmlformats.org/drawingml/2006/main">
              <a:ext uri="{FF2B5EF4-FFF2-40B4-BE49-F238E27FC236}">
                <a16:creationId xmlns:a16="http://schemas.microsoft.com/office/drawing/2014/main" id="{10B038EA-741D-4ABE-98E7-DCD846115E0E}"/>
              </a:ext>
            </a:extLst>
          </p:cNvPr>
          <p:cNvSpPr>
            <a:spLocks xmlns:a="http://schemas.openxmlformats.org/drawingml/2006/main" noGrp="1"/>
          </p:cNvSpPr>
          <p:nvPr/>
        </p:nvSpPr>
        <p:spPr>
          <a:xfrm xmlns:a="http://schemas.openxmlformats.org/drawingml/2006/main">
            <a:off x="876300" y="5314950"/>
            <a:ext cx="69532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A9C6D9"/>
                </a:solidFill>
                <a:latin typeface="DejaVu Sans"/>
                <a:ea typeface="DejaVu Sans"/>
                <a:cs typeface="DejaVu Sans"/>
              </a:defRPr>
            </a:pPr>
            <a:r>
              <a:rPr sz="1200">
                <a:solidFill>
                  <a:srgbClr val="A9C6D9"/>
                </a:solidFill>
                <a:latin typeface="DejaVu Sans"/>
                <a:ea typeface="DejaVu Sans"/>
                <a:cs typeface="DejaVu Sans"/>
              </a:rPr>
              <a:t>Conceptual reference  |  Story v0.3  |  9 September 2026</a:t>
            </a:r>
          </a:p>
        </p:txBody>
      </p:sp>
    </p:spTree>
    <p:extLst>
      <p:ext uri="{BB962C8B-B14F-4D97-AF65-F5344CB8AC3E}">
        <p14:creationId xmlns:p14="http://schemas.microsoft.com/office/powerpoint/2010/main" val="1320343832"/>
      </p:ext>
    </p:extLst>
  </p:cSld>
</p:sld>
</file>

<file path=ppt/slides/slide10.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7" name="">
            <a:extLst xmlns:a="http://schemas.openxmlformats.org/drawingml/2006/main">
              <a:ext uri="{FF2B5EF4-FFF2-40B4-BE49-F238E27FC236}">
                <a16:creationId xmlns:a16="http://schemas.microsoft.com/office/drawing/2014/main" id="{D327BC7D-FBC2-4F90-82FE-E69535B8F80F}"/>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ORIGINAL REFERENCE VISUAL</a:t>
            </a:r>
          </a:p>
        </p:txBody>
      </p:sp>
      <p:sp>
        <p:nvSpPr>
          <p:cNvPr id="2" name="">
            <a:extLst xmlns:a="http://schemas.openxmlformats.org/drawingml/2006/main">
              <a:ext uri="{FF2B5EF4-FFF2-40B4-BE49-F238E27FC236}">
                <a16:creationId xmlns:a16="http://schemas.microsoft.com/office/drawing/2014/main" id="{6EE7E87A-B816-467A-AB10-18EBE692E178}"/>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AI Governance</a:t>
            </a:r>
          </a:p>
        </p:txBody>
      </p:sp>
      <p:sp>
        <p:nvSpPr>
          <p:cNvPr id="3" name="">
            <a:extLst xmlns:a="http://schemas.openxmlformats.org/drawingml/2006/main">
              <a:ext uri="{FF2B5EF4-FFF2-40B4-BE49-F238E27FC236}">
                <a16:creationId xmlns:a16="http://schemas.microsoft.com/office/drawing/2014/main" id="{34A261B0-2396-4E21-91C6-F2A3241D1982}"/>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pic>
        <p:nvPicPr>
          <p:cNvPr id="10" name=""/>
          <p:cNvPicPr>
            <a:picLocks xmlns:a="http://schemas.openxmlformats.org/drawingml/2006/main" noChangeAspect="1"/>
          </p:cNvPicPr>
          <p:nvPr/>
        </p:nvPicPr>
        <p:blipFill>
          <a:blip xmlns:r="http://schemas.openxmlformats.org/officeDocument/2006/relationships" xmlns:a="http://schemas.openxmlformats.org/drawingml/2006/main" r:embed="R204e863fd2ea41b4"/>
          <a:stretch xmlns:a="http://schemas.openxmlformats.org/drawingml/2006/main"/>
        </p:blipFill>
        <p:spPr>
          <a:xfrm xmlns:a="http://schemas.openxmlformats.org/drawingml/2006/main">
            <a:off x="1780294" y="1466850"/>
            <a:ext cx="8631411" cy="4857750"/>
          </a:xfrm>
          <a:prstGeom xmlns:a="http://schemas.openxmlformats.org/drawingml/2006/main" prst="rect">
            <a:avLst/>
          </a:prstGeom>
        </p:spPr>
      </p:pic>
      <p:sp>
        <p:nvSpPr>
          <p:cNvPr id="5" name="">
            <a:extLst xmlns:a="http://schemas.openxmlformats.org/drawingml/2006/main">
              <a:ext uri="{FF2B5EF4-FFF2-40B4-BE49-F238E27FC236}">
                <a16:creationId xmlns:a16="http://schemas.microsoft.com/office/drawing/2014/main" id="{A382169D-8410-4AC4-8FB4-025FA8BD25D3}"/>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6" name="">
            <a:extLst xmlns:a="http://schemas.openxmlformats.org/drawingml/2006/main">
              <a:ext uri="{FF2B5EF4-FFF2-40B4-BE49-F238E27FC236}">
                <a16:creationId xmlns:a16="http://schemas.microsoft.com/office/drawing/2014/main" id="{7B5C42B9-32CA-426C-B829-E46E57AD8445}"/>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10</a:t>
            </a:r>
          </a:p>
        </p:txBody>
      </p:sp>
    </p:spTree>
    <p:extLst>
      <p:ext uri="{BB962C8B-B14F-4D97-AF65-F5344CB8AC3E}">
        <p14:creationId xmlns:p14="http://schemas.microsoft.com/office/powerpoint/2010/main" val="322948953"/>
      </p:ext>
    </p:extLst>
  </p:cSld>
</p:sld>
</file>

<file path=ppt/slides/slide11.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9" name="">
            <a:extLst xmlns:a="http://schemas.openxmlformats.org/drawingml/2006/main">
              <a:ext uri="{FF2B5EF4-FFF2-40B4-BE49-F238E27FC236}">
                <a16:creationId xmlns:a16="http://schemas.microsoft.com/office/drawing/2014/main" id="{C866C22D-FC20-4D75-8AFF-4FA809174DEC}"/>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3D09B0B4-4D5F-4A88-9E43-C3F5D44240EC}"/>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AI security</a:t>
            </a:r>
          </a:p>
        </p:txBody>
      </p:sp>
      <p:sp>
        <p:nvSpPr>
          <p:cNvPr id="3" name="">
            <a:extLst xmlns:a="http://schemas.openxmlformats.org/drawingml/2006/main">
              <a:ext uri="{FF2B5EF4-FFF2-40B4-BE49-F238E27FC236}">
                <a16:creationId xmlns:a16="http://schemas.microsoft.com/office/drawing/2014/main" id="{36E2DADA-D3D2-405D-AA75-4F79A532830D}"/>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DF343DD-1A3C-4804-97DF-D31666D1C63B}"/>
              </a:ext>
            </a:extLst>
          </p:cNvPr>
          <p:cNvSpPr>
            <a:spLocks xmlns:a="http://schemas.openxmlformats.org/drawingml/2006/main" noGrp="1"/>
          </p:cNvSpPr>
          <p:nvPr/>
        </p:nvSpPr>
        <p:spPr>
          <a:xfrm xmlns:a="http://schemas.openxmlformats.org/drawingml/2006/main">
            <a:off x="933450" y="1924050"/>
            <a:ext cx="9810750" cy="9048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325" b="1">
                <a:solidFill>
                  <a:srgbClr val="12324A"/>
                </a:solidFill>
                <a:latin typeface="DejaVu Sans"/>
                <a:ea typeface="DejaVu Sans"/>
                <a:cs typeface="DejaVu Sans"/>
              </a:defRPr>
            </a:pPr>
            <a:r>
              <a:rPr sz="2325" b="1">
                <a:solidFill>
                  <a:srgbClr val="12324A"/>
                </a:solidFill>
                <a:latin typeface="DejaVu Sans"/>
                <a:ea typeface="DejaVu Sans"/>
                <a:cs typeface="DejaVu Sans"/>
              </a:rPr>
              <a:t>AI security protects the organization as AI becomes part of its work, attackers’ methods, and its defenses.</a:t>
            </a:r>
          </a:p>
        </p:txBody>
      </p:sp>
      <p:sp>
        <p:nvSpPr>
          <p:cNvPr id="5" name="">
            <a:extLst xmlns:a="http://schemas.openxmlformats.org/drawingml/2006/main">
              <a:ext uri="{FF2B5EF4-FFF2-40B4-BE49-F238E27FC236}">
                <a16:creationId xmlns:a16="http://schemas.microsoft.com/office/drawing/2014/main" id="{71D1F5F2-ADAD-42E3-8330-85F17A85BE2A}"/>
              </a:ext>
            </a:extLst>
          </p:cNvPr>
          <p:cNvSpPr>
            <a:spLocks xmlns:a="http://schemas.openxmlformats.org/drawingml/2006/main" noGrp="1"/>
          </p:cNvSpPr>
          <p:nvPr/>
        </p:nvSpPr>
        <p:spPr>
          <a:xfrm xmlns:a="http://schemas.openxmlformats.org/drawingml/2006/main">
            <a:off x="933450" y="3276600"/>
            <a:ext cx="990600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875">
                <a:solidFill>
                  <a:srgbClr val="087E8B"/>
                </a:solidFill>
                <a:latin typeface="DejaVu Sans"/>
                <a:ea typeface="DejaVu Sans"/>
                <a:cs typeface="DejaVu Sans"/>
              </a:defRPr>
            </a:pPr>
            <a:r>
              <a:rPr sz="1875">
                <a:solidFill>
                  <a:srgbClr val="087E8B"/>
                </a:solidFill>
                <a:latin typeface="DejaVu Sans"/>
                <a:ea typeface="DejaVu Sans"/>
                <a:cs typeface="DejaVu Sans"/>
              </a:rPr>
              <a:t>It helps shape conditions before approval, protects the work in operation and returns evidence for later decisions.</a:t>
            </a:r>
          </a:p>
        </p:txBody>
      </p:sp>
      <p:sp>
        <p:nvSpPr>
          <p:cNvPr id="6" name="">
            <a:extLst xmlns:a="http://schemas.openxmlformats.org/drawingml/2006/main">
              <a:ext uri="{FF2B5EF4-FFF2-40B4-BE49-F238E27FC236}">
                <a16:creationId xmlns:a16="http://schemas.microsoft.com/office/drawing/2014/main" id="{B33634AA-DF93-46F8-B10E-138548DC920B}"/>
              </a:ext>
            </a:extLst>
          </p:cNvPr>
          <p:cNvSpPr>
            <a:spLocks xmlns:a="http://schemas.openxmlformats.org/drawingml/2006/main" noGrp="1"/>
          </p:cNvSpPr>
          <p:nvPr/>
        </p:nvSpPr>
        <p:spPr>
          <a:xfrm xmlns:a="http://schemas.openxmlformats.org/drawingml/2006/main">
            <a:off x="933450" y="4419600"/>
            <a:ext cx="9810750" cy="5238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a:solidFill>
                  <a:srgbClr val="182B3A"/>
                </a:solidFill>
                <a:latin typeface="DejaVu Sans"/>
                <a:ea typeface="DejaVu Sans"/>
                <a:cs typeface="DejaVu Sans"/>
              </a:defRPr>
            </a:pPr>
            <a:r>
              <a:rPr sz="1500">
                <a:solidFill>
                  <a:srgbClr val="182B3A"/>
                </a:solidFill>
                <a:latin typeface="DejaVu Sans"/>
                <a:ea typeface="DejaVu Sans"/>
                <a:cs typeface="DejaVu Sans"/>
              </a:rPr>
              <a:t>The three views below retain a cybersecurity scope. Governance uses their evidence but also considers purpose, privacy, reliability, safety and other impacts.</a:t>
            </a:r>
          </a:p>
        </p:txBody>
      </p:sp>
      <p:sp>
        <p:nvSpPr>
          <p:cNvPr id="7" name="">
            <a:extLst xmlns:a="http://schemas.openxmlformats.org/drawingml/2006/main">
              <a:ext uri="{FF2B5EF4-FFF2-40B4-BE49-F238E27FC236}">
                <a16:creationId xmlns:a16="http://schemas.microsoft.com/office/drawing/2014/main" id="{48D96617-412E-400A-800D-D504813A301E}"/>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8" name="">
            <a:extLst xmlns:a="http://schemas.openxmlformats.org/drawingml/2006/main">
              <a:ext uri="{FF2B5EF4-FFF2-40B4-BE49-F238E27FC236}">
                <a16:creationId xmlns:a16="http://schemas.microsoft.com/office/drawing/2014/main" id="{6124E423-213C-46A9-AB7E-1E06733E03DF}"/>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11</a:t>
            </a:r>
          </a:p>
        </p:txBody>
      </p:sp>
    </p:spTree>
    <p:extLst>
      <p:ext uri="{BB962C8B-B14F-4D97-AF65-F5344CB8AC3E}">
        <p14:creationId xmlns:p14="http://schemas.microsoft.com/office/powerpoint/2010/main" val="1218136408"/>
      </p:ext>
    </p:extLst>
  </p:cSld>
</p:sld>
</file>

<file path=ppt/slides/slide12.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90C9EE60-586D-4BD7-80E9-2F922A0A8394}"/>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62B81599-B798-47AE-9087-361758F0CB0A}"/>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Three views of one security program</a:t>
            </a:r>
          </a:p>
        </p:txBody>
      </p:sp>
      <p:sp>
        <p:nvSpPr>
          <p:cNvPr id="3" name="">
            <a:extLst xmlns:a="http://schemas.openxmlformats.org/drawingml/2006/main">
              <a:ext uri="{FF2B5EF4-FFF2-40B4-BE49-F238E27FC236}">
                <a16:creationId xmlns:a16="http://schemas.microsoft.com/office/drawing/2014/main" id="{A891E9E6-DA92-4C93-A1F7-8907B1667146}"/>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37CEC30-4399-4714-8383-336D86C363BF}"/>
              </a:ext>
            </a:extLst>
          </p:cNvPr>
          <p:cNvSpPr>
            <a:spLocks xmlns:a="http://schemas.openxmlformats.org/drawingml/2006/main" noGrp="1"/>
          </p:cNvSpPr>
          <p:nvPr/>
        </p:nvSpPr>
        <p:spPr>
          <a:xfrm xmlns:a="http://schemas.openxmlformats.org/drawingml/2006/main">
            <a:off x="685800" y="1847850"/>
            <a:ext cx="3352800" cy="2476500"/>
          </a:xfrm>
          <a:prstGeom xmlns:a="http://schemas.openxmlformats.org/drawingml/2006/main" prst="roundRect">
            <a:avLst>
              <a:gd name="adj" fmla="val 3077"/>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E133985F-0236-436E-8D8D-BCDE8E5012D2}"/>
              </a:ext>
            </a:extLst>
          </p:cNvPr>
          <p:cNvSpPr>
            <a:spLocks xmlns:a="http://schemas.openxmlformats.org/drawingml/2006/main" noGrp="1"/>
          </p:cNvSpPr>
          <p:nvPr/>
        </p:nvSpPr>
        <p:spPr>
          <a:xfrm xmlns:a="http://schemas.openxmlformats.org/drawingml/2006/main">
            <a:off x="685800" y="1847850"/>
            <a:ext cx="66675" cy="247650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48C6690B-259E-417A-8754-E41A4480DF8D}"/>
              </a:ext>
            </a:extLst>
          </p:cNvPr>
          <p:cNvSpPr>
            <a:spLocks xmlns:a="http://schemas.openxmlformats.org/drawingml/2006/main" noGrp="1"/>
          </p:cNvSpPr>
          <p:nvPr/>
        </p:nvSpPr>
        <p:spPr>
          <a:xfrm xmlns:a="http://schemas.openxmlformats.org/drawingml/2006/main">
            <a:off x="914400" y="20193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01  Secure business AI</a:t>
            </a:r>
          </a:p>
        </p:txBody>
      </p:sp>
      <p:sp>
        <p:nvSpPr>
          <p:cNvPr id="7" name="">
            <a:extLst xmlns:a="http://schemas.openxmlformats.org/drawingml/2006/main">
              <a:ext uri="{FF2B5EF4-FFF2-40B4-BE49-F238E27FC236}">
                <a16:creationId xmlns:a16="http://schemas.microsoft.com/office/drawing/2014/main" id="{9B99F243-45F4-4690-88DB-960733211D0B}"/>
              </a:ext>
            </a:extLst>
          </p:cNvPr>
          <p:cNvSpPr>
            <a:spLocks xmlns:a="http://schemas.openxmlformats.org/drawingml/2006/main" noGrp="1"/>
          </p:cNvSpPr>
          <p:nvPr/>
        </p:nvSpPr>
        <p:spPr>
          <a:xfrm xmlns:a="http://schemas.openxmlformats.org/drawingml/2006/main">
            <a:off x="914400" y="2705100"/>
            <a:ext cx="2952750" cy="1466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What may our AI access and do?</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Builds on application security, data protection and access control.</a:t>
            </a:r>
          </a:p>
        </p:txBody>
      </p:sp>
      <p:sp>
        <p:nvSpPr>
          <p:cNvPr id="8" name="">
            <a:extLst xmlns:a="http://schemas.openxmlformats.org/drawingml/2006/main">
              <a:ext uri="{FF2B5EF4-FFF2-40B4-BE49-F238E27FC236}">
                <a16:creationId xmlns:a16="http://schemas.microsoft.com/office/drawing/2014/main" id="{FD1F8418-175A-4740-AFCC-D604694FFA41}"/>
              </a:ext>
            </a:extLst>
          </p:cNvPr>
          <p:cNvSpPr>
            <a:spLocks xmlns:a="http://schemas.openxmlformats.org/drawingml/2006/main" noGrp="1"/>
          </p:cNvSpPr>
          <p:nvPr/>
        </p:nvSpPr>
        <p:spPr>
          <a:xfrm xmlns:a="http://schemas.openxmlformats.org/drawingml/2006/main">
            <a:off x="4419600" y="1847850"/>
            <a:ext cx="3352800" cy="2476500"/>
          </a:xfrm>
          <a:prstGeom xmlns:a="http://schemas.openxmlformats.org/drawingml/2006/main" prst="roundRect">
            <a:avLst>
              <a:gd name="adj" fmla="val 3077"/>
            </a:avLst>
          </a:prstGeom>
          <a:solidFill xmlns:a="http://schemas.openxmlformats.org/drawingml/2006/main">
            <a:srgbClr val="FFF3DD"/>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FA8113C0-16E7-4FA3-B5EE-0A924A8782F5}"/>
              </a:ext>
            </a:extLst>
          </p:cNvPr>
          <p:cNvSpPr>
            <a:spLocks xmlns:a="http://schemas.openxmlformats.org/drawingml/2006/main" noGrp="1"/>
          </p:cNvSpPr>
          <p:nvPr/>
        </p:nvSpPr>
        <p:spPr>
          <a:xfrm xmlns:a="http://schemas.openxmlformats.org/drawingml/2006/main">
            <a:off x="4419600" y="1847850"/>
            <a:ext cx="66675" cy="2476500"/>
          </a:xfrm>
          <a:prstGeom xmlns:a="http://schemas.openxmlformats.org/drawingml/2006/main" prst="rect">
            <a:avLst/>
          </a:prstGeom>
          <a:solidFill xmlns:a="http://schemas.openxmlformats.org/drawingml/2006/main">
            <a:srgbClr val="D98916"/>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5E90A642-6C3E-4EF0-AB84-197DA2B8154E}"/>
              </a:ext>
            </a:extLst>
          </p:cNvPr>
          <p:cNvSpPr>
            <a:spLocks xmlns:a="http://schemas.openxmlformats.org/drawingml/2006/main" noGrp="1"/>
          </p:cNvSpPr>
          <p:nvPr/>
        </p:nvSpPr>
        <p:spPr>
          <a:xfrm xmlns:a="http://schemas.openxmlformats.org/drawingml/2006/main">
            <a:off x="4648200" y="20193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D98916"/>
                </a:solidFill>
                <a:latin typeface="DejaVu Sans"/>
                <a:ea typeface="DejaVu Sans"/>
                <a:cs typeface="DejaVu Sans"/>
              </a:defRPr>
            </a:pPr>
            <a:r>
              <a:rPr sz="1575" b="1">
                <a:solidFill>
                  <a:srgbClr val="D98916"/>
                </a:solidFill>
                <a:latin typeface="DejaVu Sans"/>
                <a:ea typeface="DejaVu Sans"/>
                <a:cs typeface="DejaVu Sans"/>
              </a:rPr>
              <a:t>02  Defend against AI</a:t>
            </a:r>
          </a:p>
        </p:txBody>
      </p:sp>
      <p:sp>
        <p:nvSpPr>
          <p:cNvPr id="11" name="">
            <a:extLst xmlns:a="http://schemas.openxmlformats.org/drawingml/2006/main">
              <a:ext uri="{FF2B5EF4-FFF2-40B4-BE49-F238E27FC236}">
                <a16:creationId xmlns:a16="http://schemas.microsoft.com/office/drawing/2014/main" id="{06290017-C18E-44F0-B789-ED763CBDACE0}"/>
              </a:ext>
            </a:extLst>
          </p:cNvPr>
          <p:cNvSpPr>
            <a:spLocks xmlns:a="http://schemas.openxmlformats.org/drawingml/2006/main" noGrp="1"/>
          </p:cNvSpPr>
          <p:nvPr/>
        </p:nvSpPr>
        <p:spPr>
          <a:xfrm xmlns:a="http://schemas.openxmlformats.org/drawingml/2006/main">
            <a:off x="4648200" y="2705100"/>
            <a:ext cx="2952750" cy="1466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How do we stop AI-enabled attacks?</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Builds on fraud prevention, detection and incident response.</a:t>
            </a:r>
          </a:p>
        </p:txBody>
      </p:sp>
      <p:sp>
        <p:nvSpPr>
          <p:cNvPr id="12" name="">
            <a:extLst xmlns:a="http://schemas.openxmlformats.org/drawingml/2006/main">
              <a:ext uri="{FF2B5EF4-FFF2-40B4-BE49-F238E27FC236}">
                <a16:creationId xmlns:a16="http://schemas.microsoft.com/office/drawing/2014/main" id="{F5207E6A-3D52-4576-9EE6-2BB4BEB58719}"/>
              </a:ext>
            </a:extLst>
          </p:cNvPr>
          <p:cNvSpPr>
            <a:spLocks xmlns:a="http://schemas.openxmlformats.org/drawingml/2006/main" noGrp="1"/>
          </p:cNvSpPr>
          <p:nvPr/>
        </p:nvSpPr>
        <p:spPr>
          <a:xfrm xmlns:a="http://schemas.openxmlformats.org/drawingml/2006/main">
            <a:off x="8153400" y="1847850"/>
            <a:ext cx="3352800" cy="2476500"/>
          </a:xfrm>
          <a:prstGeom xmlns:a="http://schemas.openxmlformats.org/drawingml/2006/main" prst="roundRect">
            <a:avLst>
              <a:gd name="adj" fmla="val 3077"/>
            </a:avLst>
          </a:prstGeom>
          <a:solidFill xmlns:a="http://schemas.openxmlformats.org/drawingml/2006/main">
            <a:srgbClr val="E5F5F3"/>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8876BE5B-33BD-4F3D-83A2-B92AAC6888E6}"/>
              </a:ext>
            </a:extLst>
          </p:cNvPr>
          <p:cNvSpPr>
            <a:spLocks xmlns:a="http://schemas.openxmlformats.org/drawingml/2006/main" noGrp="1"/>
          </p:cNvSpPr>
          <p:nvPr/>
        </p:nvSpPr>
        <p:spPr>
          <a:xfrm xmlns:a="http://schemas.openxmlformats.org/drawingml/2006/main">
            <a:off x="8153400" y="1847850"/>
            <a:ext cx="66675" cy="247650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9068915A-7CD1-402C-B1E1-0A11F3889140}"/>
              </a:ext>
            </a:extLst>
          </p:cNvPr>
          <p:cNvSpPr>
            <a:spLocks xmlns:a="http://schemas.openxmlformats.org/drawingml/2006/main" noGrp="1"/>
          </p:cNvSpPr>
          <p:nvPr/>
        </p:nvSpPr>
        <p:spPr>
          <a:xfrm xmlns:a="http://schemas.openxmlformats.org/drawingml/2006/main">
            <a:off x="8382000" y="20193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03  Defend with AI</a:t>
            </a:r>
          </a:p>
        </p:txBody>
      </p:sp>
      <p:sp>
        <p:nvSpPr>
          <p:cNvPr id="15" name="">
            <a:extLst xmlns:a="http://schemas.openxmlformats.org/drawingml/2006/main">
              <a:ext uri="{FF2B5EF4-FFF2-40B4-BE49-F238E27FC236}">
                <a16:creationId xmlns:a16="http://schemas.microsoft.com/office/drawing/2014/main" id="{F10F0DEE-942D-4BA4-ABBA-0918756FCCE7}"/>
              </a:ext>
            </a:extLst>
          </p:cNvPr>
          <p:cNvSpPr>
            <a:spLocks xmlns:a="http://schemas.openxmlformats.org/drawingml/2006/main" noGrp="1"/>
          </p:cNvSpPr>
          <p:nvPr/>
        </p:nvSpPr>
        <p:spPr>
          <a:xfrm xmlns:a="http://schemas.openxmlformats.org/drawingml/2006/main">
            <a:off x="8382000" y="2705100"/>
            <a:ext cx="2952750" cy="1466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How can AI help security act within limits?</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Builds on investigation, playbooks and controlled automation.</a:t>
            </a:r>
          </a:p>
        </p:txBody>
      </p:sp>
      <p:sp>
        <p:nvSpPr>
          <p:cNvPr id="16" name="">
            <a:extLst xmlns:a="http://schemas.openxmlformats.org/drawingml/2006/main">
              <a:ext uri="{FF2B5EF4-FFF2-40B4-BE49-F238E27FC236}">
                <a16:creationId xmlns:a16="http://schemas.microsoft.com/office/drawing/2014/main" id="{6F212D7F-8880-4B9F-B6EB-E7CCD5037FA5}"/>
              </a:ext>
            </a:extLst>
          </p:cNvPr>
          <p:cNvSpPr>
            <a:spLocks xmlns:a="http://schemas.openxmlformats.org/drawingml/2006/main" noGrp="1"/>
          </p:cNvSpPr>
          <p:nvPr/>
        </p:nvSpPr>
        <p:spPr>
          <a:xfrm xmlns:a="http://schemas.openxmlformats.org/drawingml/2006/main">
            <a:off x="876300" y="5067300"/>
            <a:ext cx="10287000" cy="3429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Three peer security perspectives support governance conditions and return evidence. They do not form a maturity sequence.</a:t>
            </a:r>
          </a:p>
        </p:txBody>
      </p:sp>
      <p:sp>
        <p:nvSpPr>
          <p:cNvPr id="17" name="">
            <a:extLst xmlns:a="http://schemas.openxmlformats.org/drawingml/2006/main">
              <a:ext uri="{FF2B5EF4-FFF2-40B4-BE49-F238E27FC236}">
                <a16:creationId xmlns:a16="http://schemas.microsoft.com/office/drawing/2014/main" id="{F4F320AC-AD2A-4388-AA1B-A4D05AFF4881}"/>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8" name="">
            <a:extLst xmlns:a="http://schemas.openxmlformats.org/drawingml/2006/main">
              <a:ext uri="{FF2B5EF4-FFF2-40B4-BE49-F238E27FC236}">
                <a16:creationId xmlns:a16="http://schemas.microsoft.com/office/drawing/2014/main" id="{430F75E9-4ED9-44A2-98FD-F271E18162EE}"/>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12</a:t>
            </a:r>
          </a:p>
        </p:txBody>
      </p:sp>
    </p:spTree>
    <p:extLst>
      <p:ext uri="{BB962C8B-B14F-4D97-AF65-F5344CB8AC3E}">
        <p14:creationId xmlns:p14="http://schemas.microsoft.com/office/powerpoint/2010/main" val="1150240317"/>
      </p:ext>
    </p:extLst>
  </p:cSld>
</p:sld>
</file>

<file path=ppt/slides/slide13.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7A69C94B-5198-44F5-9F42-F20288F81F96}"/>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64218773-0A08-4761-99EA-5FB66B4C4B93}"/>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Shared foundation</a:t>
            </a:r>
          </a:p>
        </p:txBody>
      </p:sp>
      <p:sp>
        <p:nvSpPr>
          <p:cNvPr id="3" name="">
            <a:extLst xmlns:a="http://schemas.openxmlformats.org/drawingml/2006/main">
              <a:ext uri="{FF2B5EF4-FFF2-40B4-BE49-F238E27FC236}">
                <a16:creationId xmlns:a16="http://schemas.microsoft.com/office/drawing/2014/main" id="{E6529CAA-E0BB-4266-8F69-54CE4A3039D8}"/>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9C429CF2-E0EF-4054-9CF2-4D7807572B84}"/>
              </a:ext>
            </a:extLst>
          </p:cNvPr>
          <p:cNvSpPr>
            <a:spLocks xmlns:a="http://schemas.openxmlformats.org/drawingml/2006/main" noGrp="1"/>
          </p:cNvSpPr>
          <p:nvPr/>
        </p:nvSpPr>
        <p:spPr>
          <a:xfrm xmlns:a="http://schemas.openxmlformats.org/drawingml/2006/main">
            <a:off x="609600" y="1809750"/>
            <a:ext cx="10972800" cy="552450"/>
          </a:xfrm>
          <a:prstGeom xmlns:a="http://schemas.openxmlformats.org/drawingml/2006/main" prst="roundRect">
            <a:avLst>
              <a:gd name="adj" fmla="val 13793"/>
            </a:avLst>
          </a:prstGeom>
          <a:solidFill xmlns:a="http://schemas.openxmlformats.org/drawingml/2006/main">
            <a:srgbClr val="12324A"/>
          </a:solidFill>
          <a:ln xmlns:a="http://schemas.openxmlformats.org/drawingml/2006/main" w="0">
            <a:noFill/>
          </a:ln>
        </p:spPr>
      </p:sp>
      <p:sp>
        <p:nvSpPr>
          <p:cNvPr id="5" name="">
            <a:extLst xmlns:a="http://schemas.openxmlformats.org/drawingml/2006/main">
              <a:ext uri="{FF2B5EF4-FFF2-40B4-BE49-F238E27FC236}">
                <a16:creationId xmlns:a16="http://schemas.microsoft.com/office/drawing/2014/main" id="{31A2525A-E879-4D82-B210-32E652C026A6}"/>
              </a:ext>
            </a:extLst>
          </p:cNvPr>
          <p:cNvSpPr>
            <a:spLocks xmlns:a="http://schemas.openxmlformats.org/drawingml/2006/main" noGrp="1"/>
          </p:cNvSpPr>
          <p:nvPr/>
        </p:nvSpPr>
        <p:spPr>
          <a:xfrm xmlns:a="http://schemas.openxmlformats.org/drawingml/2006/main">
            <a:off x="838200" y="194310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Ownership</a:t>
            </a:r>
          </a:p>
        </p:txBody>
      </p:sp>
      <p:sp>
        <p:nvSpPr>
          <p:cNvPr id="6" name="">
            <a:extLst xmlns:a="http://schemas.openxmlformats.org/drawingml/2006/main">
              <a:ext uri="{FF2B5EF4-FFF2-40B4-BE49-F238E27FC236}">
                <a16:creationId xmlns:a16="http://schemas.microsoft.com/office/drawing/2014/main" id="{F6805931-65D1-4F39-8E41-490077F9E5E2}"/>
              </a:ext>
            </a:extLst>
          </p:cNvPr>
          <p:cNvSpPr>
            <a:spLocks xmlns:a="http://schemas.openxmlformats.org/drawingml/2006/main" noGrp="1"/>
          </p:cNvSpPr>
          <p:nvPr/>
        </p:nvSpPr>
        <p:spPr>
          <a:xfrm xmlns:a="http://schemas.openxmlformats.org/drawingml/2006/main">
            <a:off x="3181350" y="196215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Purpose, consequence, exception and change decisions need accountable people.</a:t>
            </a:r>
          </a:p>
        </p:txBody>
      </p:sp>
      <p:sp>
        <p:nvSpPr>
          <p:cNvPr id="7" name="">
            <a:extLst xmlns:a="http://schemas.openxmlformats.org/drawingml/2006/main">
              <a:ext uri="{FF2B5EF4-FFF2-40B4-BE49-F238E27FC236}">
                <a16:creationId xmlns:a16="http://schemas.microsoft.com/office/drawing/2014/main" id="{EFC2A102-235B-4A40-B204-2289AC45CF82}"/>
              </a:ext>
            </a:extLst>
          </p:cNvPr>
          <p:cNvSpPr>
            <a:spLocks xmlns:a="http://schemas.openxmlformats.org/drawingml/2006/main" noGrp="1"/>
          </p:cNvSpPr>
          <p:nvPr/>
        </p:nvSpPr>
        <p:spPr>
          <a:xfrm xmlns:a="http://schemas.openxmlformats.org/drawingml/2006/main">
            <a:off x="609600" y="2590800"/>
            <a:ext cx="10972800" cy="552450"/>
          </a:xfrm>
          <a:prstGeom xmlns:a="http://schemas.openxmlformats.org/drawingml/2006/main" prst="roundRect">
            <a:avLst>
              <a:gd name="adj" fmla="val 13793"/>
            </a:avLst>
          </a:prstGeom>
          <a:solidFill xmlns:a="http://schemas.openxmlformats.org/drawingml/2006/main">
            <a:srgbClr val="2C6E9F"/>
          </a:solidFill>
          <a:ln xmlns:a="http://schemas.openxmlformats.org/drawingml/2006/main" w="0">
            <a:noFill/>
          </a:ln>
        </p:spPr>
      </p:sp>
      <p:sp>
        <p:nvSpPr>
          <p:cNvPr id="8" name="">
            <a:extLst xmlns:a="http://schemas.openxmlformats.org/drawingml/2006/main">
              <a:ext uri="{FF2B5EF4-FFF2-40B4-BE49-F238E27FC236}">
                <a16:creationId xmlns:a16="http://schemas.microsoft.com/office/drawing/2014/main" id="{AF1CA3B1-D047-4F84-9B1A-B5D633A24E13}"/>
              </a:ext>
            </a:extLst>
          </p:cNvPr>
          <p:cNvSpPr>
            <a:spLocks xmlns:a="http://schemas.openxmlformats.org/drawingml/2006/main" noGrp="1"/>
          </p:cNvSpPr>
          <p:nvPr/>
        </p:nvSpPr>
        <p:spPr>
          <a:xfrm xmlns:a="http://schemas.openxmlformats.org/drawingml/2006/main">
            <a:off x="838200" y="272415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Access rules</a:t>
            </a:r>
          </a:p>
        </p:txBody>
      </p:sp>
      <p:sp>
        <p:nvSpPr>
          <p:cNvPr id="9" name="">
            <a:extLst xmlns:a="http://schemas.openxmlformats.org/drawingml/2006/main">
              <a:ext uri="{FF2B5EF4-FFF2-40B4-BE49-F238E27FC236}">
                <a16:creationId xmlns:a16="http://schemas.microsoft.com/office/drawing/2014/main" id="{CEB9D379-B4F5-4D42-8FE6-6ED7B7607508}"/>
              </a:ext>
            </a:extLst>
          </p:cNvPr>
          <p:cNvSpPr>
            <a:spLocks xmlns:a="http://schemas.openxmlformats.org/drawingml/2006/main" noGrp="1"/>
          </p:cNvSpPr>
          <p:nvPr/>
        </p:nvSpPr>
        <p:spPr>
          <a:xfrm xmlns:a="http://schemas.openxmlformats.org/drawingml/2006/main">
            <a:off x="3181350" y="274320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People, applications and AI workflows receive task-appropriate permissions.</a:t>
            </a:r>
          </a:p>
        </p:txBody>
      </p:sp>
      <p:sp>
        <p:nvSpPr>
          <p:cNvPr id="10" name="">
            <a:extLst xmlns:a="http://schemas.openxmlformats.org/drawingml/2006/main">
              <a:ext uri="{FF2B5EF4-FFF2-40B4-BE49-F238E27FC236}">
                <a16:creationId xmlns:a16="http://schemas.microsoft.com/office/drawing/2014/main" id="{CD7E9194-14C8-403C-9AE1-3A79BC2C8D4D}"/>
              </a:ext>
            </a:extLst>
          </p:cNvPr>
          <p:cNvSpPr>
            <a:spLocks xmlns:a="http://schemas.openxmlformats.org/drawingml/2006/main" noGrp="1"/>
          </p:cNvSpPr>
          <p:nvPr/>
        </p:nvSpPr>
        <p:spPr>
          <a:xfrm xmlns:a="http://schemas.openxmlformats.org/drawingml/2006/main">
            <a:off x="609600" y="3371850"/>
            <a:ext cx="10972800" cy="552450"/>
          </a:xfrm>
          <a:prstGeom xmlns:a="http://schemas.openxmlformats.org/drawingml/2006/main" prst="roundRect">
            <a:avLst>
              <a:gd name="adj" fmla="val 13793"/>
            </a:avLst>
          </a:prstGeom>
          <a:solidFill xmlns:a="http://schemas.openxmlformats.org/drawingml/2006/main">
            <a:srgbClr val="087E8B"/>
          </a:solidFill>
          <a:ln xmlns:a="http://schemas.openxmlformats.org/drawingml/2006/main" w="0">
            <a:noFill/>
          </a:ln>
        </p:spPr>
      </p:sp>
      <p:sp>
        <p:nvSpPr>
          <p:cNvPr id="11" name="">
            <a:extLst xmlns:a="http://schemas.openxmlformats.org/drawingml/2006/main">
              <a:ext uri="{FF2B5EF4-FFF2-40B4-BE49-F238E27FC236}">
                <a16:creationId xmlns:a16="http://schemas.microsoft.com/office/drawing/2014/main" id="{ADA6146A-91A7-4447-949A-1DA3E0B2227D}"/>
              </a:ext>
            </a:extLst>
          </p:cNvPr>
          <p:cNvSpPr>
            <a:spLocks xmlns:a="http://schemas.openxmlformats.org/drawingml/2006/main" noGrp="1"/>
          </p:cNvSpPr>
          <p:nvPr/>
        </p:nvSpPr>
        <p:spPr>
          <a:xfrm xmlns:a="http://schemas.openxmlformats.org/drawingml/2006/main">
            <a:off x="838200" y="350520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Data protection</a:t>
            </a:r>
          </a:p>
        </p:txBody>
      </p:sp>
      <p:sp>
        <p:nvSpPr>
          <p:cNvPr id="12" name="">
            <a:extLst xmlns:a="http://schemas.openxmlformats.org/drawingml/2006/main">
              <a:ext uri="{FF2B5EF4-FFF2-40B4-BE49-F238E27FC236}">
                <a16:creationId xmlns:a16="http://schemas.microsoft.com/office/drawing/2014/main" id="{980D2719-426E-4445-A6CE-0EFC067AB7BF}"/>
              </a:ext>
            </a:extLst>
          </p:cNvPr>
          <p:cNvSpPr>
            <a:spLocks xmlns:a="http://schemas.openxmlformats.org/drawingml/2006/main" noGrp="1"/>
          </p:cNvSpPr>
          <p:nvPr/>
        </p:nvSpPr>
        <p:spPr>
          <a:xfrm xmlns:a="http://schemas.openxmlformats.org/drawingml/2006/main">
            <a:off x="3181350" y="352425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Sensitivity, origin, permitted destinations and retention shape use.</a:t>
            </a:r>
          </a:p>
        </p:txBody>
      </p:sp>
      <p:sp>
        <p:nvSpPr>
          <p:cNvPr id="13" name="">
            <a:extLst xmlns:a="http://schemas.openxmlformats.org/drawingml/2006/main">
              <a:ext uri="{FF2B5EF4-FFF2-40B4-BE49-F238E27FC236}">
                <a16:creationId xmlns:a16="http://schemas.microsoft.com/office/drawing/2014/main" id="{4BFDA97A-8E39-434D-8C62-A1EB3E0B0161}"/>
              </a:ext>
            </a:extLst>
          </p:cNvPr>
          <p:cNvSpPr>
            <a:spLocks xmlns:a="http://schemas.openxmlformats.org/drawingml/2006/main" noGrp="1"/>
          </p:cNvSpPr>
          <p:nvPr/>
        </p:nvSpPr>
        <p:spPr>
          <a:xfrm xmlns:a="http://schemas.openxmlformats.org/drawingml/2006/main">
            <a:off x="609600" y="4152900"/>
            <a:ext cx="10972800" cy="552450"/>
          </a:xfrm>
          <a:prstGeom xmlns:a="http://schemas.openxmlformats.org/drawingml/2006/main" prst="roundRect">
            <a:avLst>
              <a:gd name="adj" fmla="val 13793"/>
            </a:avLst>
          </a:prstGeom>
          <a:solidFill xmlns:a="http://schemas.openxmlformats.org/drawingml/2006/main">
            <a:srgbClr val="61717D"/>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C40D10F4-E38C-4C16-92DD-86EB580D0AF6}"/>
              </a:ext>
            </a:extLst>
          </p:cNvPr>
          <p:cNvSpPr>
            <a:spLocks xmlns:a="http://schemas.openxmlformats.org/drawingml/2006/main" noGrp="1"/>
          </p:cNvSpPr>
          <p:nvPr/>
        </p:nvSpPr>
        <p:spPr>
          <a:xfrm xmlns:a="http://schemas.openxmlformats.org/drawingml/2006/main">
            <a:off x="838200" y="428625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Evidence</a:t>
            </a:r>
          </a:p>
        </p:txBody>
      </p:sp>
      <p:sp>
        <p:nvSpPr>
          <p:cNvPr id="15" name="">
            <a:extLst xmlns:a="http://schemas.openxmlformats.org/drawingml/2006/main">
              <a:ext uri="{FF2B5EF4-FFF2-40B4-BE49-F238E27FC236}">
                <a16:creationId xmlns:a16="http://schemas.microsoft.com/office/drawing/2014/main" id="{3DEB438C-25B5-47F6-97CE-F6175BD699DD}"/>
              </a:ext>
            </a:extLst>
          </p:cNvPr>
          <p:cNvSpPr>
            <a:spLocks xmlns:a="http://schemas.openxmlformats.org/drawingml/2006/main" noGrp="1"/>
          </p:cNvSpPr>
          <p:nvPr/>
        </p:nvSpPr>
        <p:spPr>
          <a:xfrm xmlns:a="http://schemas.openxmlformats.org/drawingml/2006/main">
            <a:off x="3181350" y="430530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Records from source systems reconstruct decisions and check outcomes.</a:t>
            </a:r>
          </a:p>
        </p:txBody>
      </p:sp>
      <p:sp>
        <p:nvSpPr>
          <p:cNvPr id="16" name="">
            <a:extLst xmlns:a="http://schemas.openxmlformats.org/drawingml/2006/main">
              <a:ext uri="{FF2B5EF4-FFF2-40B4-BE49-F238E27FC236}">
                <a16:creationId xmlns:a16="http://schemas.microsoft.com/office/drawing/2014/main" id="{A195606E-105E-4977-803B-D244C8221AA4}"/>
              </a:ext>
            </a:extLst>
          </p:cNvPr>
          <p:cNvSpPr>
            <a:spLocks xmlns:a="http://schemas.openxmlformats.org/drawingml/2006/main" noGrp="1"/>
          </p:cNvSpPr>
          <p:nvPr/>
        </p:nvSpPr>
        <p:spPr>
          <a:xfrm xmlns:a="http://schemas.openxmlformats.org/drawingml/2006/main">
            <a:off x="609600" y="4933950"/>
            <a:ext cx="10972800" cy="552450"/>
          </a:xfrm>
          <a:prstGeom xmlns:a="http://schemas.openxmlformats.org/drawingml/2006/main" prst="roundRect">
            <a:avLst>
              <a:gd name="adj" fmla="val 13793"/>
            </a:avLst>
          </a:prstGeom>
          <a:solidFill xmlns:a="http://schemas.openxmlformats.org/drawingml/2006/main">
            <a:srgbClr val="12324A"/>
          </a:solidFill>
          <a:ln xmlns:a="http://schemas.openxmlformats.org/drawingml/2006/main" w="0">
            <a:noFill/>
          </a:ln>
        </p:spPr>
      </p:sp>
      <p:sp>
        <p:nvSpPr>
          <p:cNvPr id="17" name="">
            <a:extLst xmlns:a="http://schemas.openxmlformats.org/drawingml/2006/main">
              <a:ext uri="{FF2B5EF4-FFF2-40B4-BE49-F238E27FC236}">
                <a16:creationId xmlns:a16="http://schemas.microsoft.com/office/drawing/2014/main" id="{1D809DDF-62AB-4F74-93F6-69E35B89A94B}"/>
              </a:ext>
            </a:extLst>
          </p:cNvPr>
          <p:cNvSpPr>
            <a:spLocks xmlns:a="http://schemas.openxmlformats.org/drawingml/2006/main" noGrp="1"/>
          </p:cNvSpPr>
          <p:nvPr/>
        </p:nvSpPr>
        <p:spPr>
          <a:xfrm xmlns:a="http://schemas.openxmlformats.org/drawingml/2006/main">
            <a:off x="838200" y="506730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Recovery</a:t>
            </a:r>
          </a:p>
        </p:txBody>
      </p:sp>
      <p:sp>
        <p:nvSpPr>
          <p:cNvPr id="18" name="">
            <a:extLst xmlns:a="http://schemas.openxmlformats.org/drawingml/2006/main">
              <a:ext uri="{FF2B5EF4-FFF2-40B4-BE49-F238E27FC236}">
                <a16:creationId xmlns:a16="http://schemas.microsoft.com/office/drawing/2014/main" id="{6DD257B9-D308-4821-A040-A5678439CDCD}"/>
              </a:ext>
            </a:extLst>
          </p:cNvPr>
          <p:cNvSpPr>
            <a:spLocks xmlns:a="http://schemas.openxmlformats.org/drawingml/2006/main" noGrp="1"/>
          </p:cNvSpPr>
          <p:nvPr/>
        </p:nvSpPr>
        <p:spPr>
          <a:xfrm xmlns:a="http://schemas.openxmlformats.org/drawingml/2006/main">
            <a:off x="3181350" y="508635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People can stop, contain and restore. Recovery actions have their own authority.</a:t>
            </a:r>
          </a:p>
        </p:txBody>
      </p:sp>
      <p:sp>
        <p:nvSpPr>
          <p:cNvPr id="19" name="">
            <a:extLst xmlns:a="http://schemas.openxmlformats.org/drawingml/2006/main">
              <a:ext uri="{FF2B5EF4-FFF2-40B4-BE49-F238E27FC236}">
                <a16:creationId xmlns:a16="http://schemas.microsoft.com/office/drawing/2014/main" id="{5A4AB98D-793F-43B3-875D-8937FB26FF41}"/>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C340FE0E-7DD2-463F-B0AA-91F82F09135D}"/>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13</a:t>
            </a:r>
          </a:p>
        </p:txBody>
      </p:sp>
    </p:spTree>
    <p:extLst>
      <p:ext uri="{BB962C8B-B14F-4D97-AF65-F5344CB8AC3E}">
        <p14:creationId xmlns:p14="http://schemas.microsoft.com/office/powerpoint/2010/main" val="1524965293"/>
      </p:ext>
    </p:extLst>
  </p:cSld>
</p:sld>
</file>

<file path=ppt/slides/slide14.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7" name="">
            <a:extLst xmlns:a="http://schemas.openxmlformats.org/drawingml/2006/main">
              <a:ext uri="{FF2B5EF4-FFF2-40B4-BE49-F238E27FC236}">
                <a16:creationId xmlns:a16="http://schemas.microsoft.com/office/drawing/2014/main" id="{C05865E8-9221-47F1-A09E-6F0C78046FCB}"/>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ORIGINAL REFERENCE VISUAL</a:t>
            </a:r>
          </a:p>
        </p:txBody>
      </p:sp>
      <p:sp>
        <p:nvSpPr>
          <p:cNvPr id="2" name="">
            <a:extLst xmlns:a="http://schemas.openxmlformats.org/drawingml/2006/main">
              <a:ext uri="{FF2B5EF4-FFF2-40B4-BE49-F238E27FC236}">
                <a16:creationId xmlns:a16="http://schemas.microsoft.com/office/drawing/2014/main" id="{EDE10A70-6617-44A5-BBDA-1A82F147E26E}"/>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Three security views</a:t>
            </a:r>
          </a:p>
        </p:txBody>
      </p:sp>
      <p:sp>
        <p:nvSpPr>
          <p:cNvPr id="3" name="">
            <a:extLst xmlns:a="http://schemas.openxmlformats.org/drawingml/2006/main">
              <a:ext uri="{FF2B5EF4-FFF2-40B4-BE49-F238E27FC236}">
                <a16:creationId xmlns:a16="http://schemas.microsoft.com/office/drawing/2014/main" id="{3B586AD0-0FA5-4033-B010-C1002845911B}"/>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pic>
        <p:nvPicPr>
          <p:cNvPr id="10" name=""/>
          <p:cNvPicPr>
            <a:picLocks xmlns:a="http://schemas.openxmlformats.org/drawingml/2006/main" noChangeAspect="1"/>
          </p:cNvPicPr>
          <p:nvPr/>
        </p:nvPicPr>
        <p:blipFill>
          <a:blip xmlns:r="http://schemas.openxmlformats.org/officeDocument/2006/relationships" xmlns:a="http://schemas.openxmlformats.org/drawingml/2006/main" r:embed="Ra73ece9293d844c7"/>
          <a:stretch xmlns:a="http://schemas.openxmlformats.org/drawingml/2006/main"/>
        </p:blipFill>
        <p:spPr>
          <a:xfrm xmlns:a="http://schemas.openxmlformats.org/drawingml/2006/main">
            <a:off x="1864916" y="1485900"/>
            <a:ext cx="8462168" cy="4762500"/>
          </a:xfrm>
          <a:prstGeom xmlns:a="http://schemas.openxmlformats.org/drawingml/2006/main" prst="rect">
            <a:avLst/>
          </a:prstGeom>
        </p:spPr>
      </p:pic>
      <p:sp>
        <p:nvSpPr>
          <p:cNvPr id="5" name="">
            <a:extLst xmlns:a="http://schemas.openxmlformats.org/drawingml/2006/main">
              <a:ext uri="{FF2B5EF4-FFF2-40B4-BE49-F238E27FC236}">
                <a16:creationId xmlns:a16="http://schemas.microsoft.com/office/drawing/2014/main" id="{8B9D0D0D-7429-4C92-8E5C-BEC58E79DD92}"/>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6" name="">
            <a:extLst xmlns:a="http://schemas.openxmlformats.org/drawingml/2006/main">
              <a:ext uri="{FF2B5EF4-FFF2-40B4-BE49-F238E27FC236}">
                <a16:creationId xmlns:a16="http://schemas.microsoft.com/office/drawing/2014/main" id="{33E42A67-4702-4049-A1E4-81964761637F}"/>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14</a:t>
            </a:r>
          </a:p>
        </p:txBody>
      </p:sp>
    </p:spTree>
    <p:extLst>
      <p:ext uri="{BB962C8B-B14F-4D97-AF65-F5344CB8AC3E}">
        <p14:creationId xmlns:p14="http://schemas.microsoft.com/office/powerpoint/2010/main" val="800604771"/>
      </p:ext>
    </p:extLst>
  </p:cSld>
</p:sld>
</file>

<file path=ppt/slides/slide15.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1D22066C-1A0A-4580-BC70-4E58AEF9B197}"/>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F4D35D81-8500-4D77-A323-B5D54CF48C75}"/>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 familiar example: supplier payment change</a:t>
            </a:r>
          </a:p>
        </p:txBody>
      </p:sp>
      <p:sp>
        <p:nvSpPr>
          <p:cNvPr id="3" name="">
            <a:extLst xmlns:a="http://schemas.openxmlformats.org/drawingml/2006/main">
              <a:ext uri="{FF2B5EF4-FFF2-40B4-BE49-F238E27FC236}">
                <a16:creationId xmlns:a16="http://schemas.microsoft.com/office/drawing/2014/main" id="{E68757E8-EA1F-4739-9B07-C9A242FB4752}"/>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A10864D-464B-42D3-9BF9-1E6A7925B522}"/>
              </a:ext>
            </a:extLst>
          </p:cNvPr>
          <p:cNvSpPr>
            <a:spLocks xmlns:a="http://schemas.openxmlformats.org/drawingml/2006/main" noGrp="1"/>
          </p:cNvSpPr>
          <p:nvPr/>
        </p:nvSpPr>
        <p:spPr>
          <a:xfrm xmlns:a="http://schemas.openxmlformats.org/drawingml/2006/main">
            <a:off x="723900"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D5B3DCFE-157F-4D52-9AB4-7B46F274F0F5}"/>
              </a:ext>
            </a:extLst>
          </p:cNvPr>
          <p:cNvSpPr>
            <a:spLocks xmlns:a="http://schemas.openxmlformats.org/drawingml/2006/main" noGrp="1"/>
          </p:cNvSpPr>
          <p:nvPr/>
        </p:nvSpPr>
        <p:spPr>
          <a:xfrm xmlns:a="http://schemas.openxmlformats.org/drawingml/2006/main">
            <a:off x="857250"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Supplier request</a:t>
            </a:r>
          </a:p>
        </p:txBody>
      </p:sp>
      <p:sp>
        <p:nvSpPr>
          <p:cNvPr id="6" name="">
            <a:extLst xmlns:a="http://schemas.openxmlformats.org/drawingml/2006/main">
              <a:ext uri="{FF2B5EF4-FFF2-40B4-BE49-F238E27FC236}">
                <a16:creationId xmlns:a16="http://schemas.microsoft.com/office/drawing/2014/main" id="{0245787A-446F-4280-85C2-81E798748235}"/>
              </a:ext>
            </a:extLst>
          </p:cNvPr>
          <p:cNvSpPr>
            <a:spLocks xmlns:a="http://schemas.openxmlformats.org/drawingml/2006/main" noGrp="1"/>
          </p:cNvSpPr>
          <p:nvPr/>
        </p:nvSpPr>
        <p:spPr>
          <a:xfrm xmlns:a="http://schemas.openxmlformats.org/drawingml/2006/main">
            <a:off x="857250"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 supplier asks to change bank details.</a:t>
            </a:r>
          </a:p>
        </p:txBody>
      </p:sp>
      <p:sp>
        <p:nvSpPr>
          <p:cNvPr id="7" name="">
            <a:extLst xmlns:a="http://schemas.openxmlformats.org/drawingml/2006/main">
              <a:ext uri="{FF2B5EF4-FFF2-40B4-BE49-F238E27FC236}">
                <a16:creationId xmlns:a16="http://schemas.microsoft.com/office/drawing/2014/main" id="{C9E2F7BC-B2F7-490E-98AB-AFF429BEEBE4}"/>
              </a:ext>
            </a:extLst>
          </p:cNvPr>
          <p:cNvSpPr>
            <a:spLocks xmlns:a="http://schemas.openxmlformats.org/drawingml/2006/main" noGrp="1"/>
          </p:cNvSpPr>
          <p:nvPr/>
        </p:nvSpPr>
        <p:spPr>
          <a:xfrm xmlns:a="http://schemas.openxmlformats.org/drawingml/2006/main">
            <a:off x="3281363"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3234DEF8-7443-4CCE-BF1C-EDEADDB54B6F}"/>
              </a:ext>
            </a:extLst>
          </p:cNvPr>
          <p:cNvSpPr>
            <a:spLocks xmlns:a="http://schemas.openxmlformats.org/drawingml/2006/main" noGrp="1"/>
          </p:cNvSpPr>
          <p:nvPr/>
        </p:nvSpPr>
        <p:spPr>
          <a:xfrm xmlns:a="http://schemas.openxmlformats.org/drawingml/2006/main">
            <a:off x="3433763"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6A8FBAA5-7D17-4875-9889-AE63D28A1EF7}"/>
              </a:ext>
            </a:extLst>
          </p:cNvPr>
          <p:cNvSpPr>
            <a:spLocks xmlns:a="http://schemas.openxmlformats.org/drawingml/2006/main" noGrp="1"/>
          </p:cNvSpPr>
          <p:nvPr/>
        </p:nvSpPr>
        <p:spPr>
          <a:xfrm xmlns:a="http://schemas.openxmlformats.org/drawingml/2006/main">
            <a:off x="3567113"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AI proposal</a:t>
            </a:r>
          </a:p>
        </p:txBody>
      </p:sp>
      <p:sp>
        <p:nvSpPr>
          <p:cNvPr id="10" name="">
            <a:extLst xmlns:a="http://schemas.openxmlformats.org/drawingml/2006/main">
              <a:ext uri="{FF2B5EF4-FFF2-40B4-BE49-F238E27FC236}">
                <a16:creationId xmlns:a16="http://schemas.microsoft.com/office/drawing/2014/main" id="{597DD071-D404-49DC-BAA4-841E155B6CB6}"/>
              </a:ext>
            </a:extLst>
          </p:cNvPr>
          <p:cNvSpPr>
            <a:spLocks xmlns:a="http://schemas.openxmlformats.org/drawingml/2006/main" noGrp="1"/>
          </p:cNvSpPr>
          <p:nvPr/>
        </p:nvSpPr>
        <p:spPr>
          <a:xfrm xmlns:a="http://schemas.openxmlformats.org/drawingml/2006/main">
            <a:off x="3567113"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assistant reads specified records and prepares a proposed change.</a:t>
            </a:r>
          </a:p>
        </p:txBody>
      </p:sp>
      <p:sp>
        <p:nvSpPr>
          <p:cNvPr id="11" name="">
            <a:extLst xmlns:a="http://schemas.openxmlformats.org/drawingml/2006/main">
              <a:ext uri="{FF2B5EF4-FFF2-40B4-BE49-F238E27FC236}">
                <a16:creationId xmlns:a16="http://schemas.microsoft.com/office/drawing/2014/main" id="{2686D9EF-E5D6-4C74-A7AB-351B44FBF62A}"/>
              </a:ext>
            </a:extLst>
          </p:cNvPr>
          <p:cNvSpPr>
            <a:spLocks xmlns:a="http://schemas.openxmlformats.org/drawingml/2006/main" noGrp="1"/>
          </p:cNvSpPr>
          <p:nvPr/>
        </p:nvSpPr>
        <p:spPr>
          <a:xfrm xmlns:a="http://schemas.openxmlformats.org/drawingml/2006/main">
            <a:off x="5991225"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505F714C-1FA9-407C-AE5F-4D306DAB8FDA}"/>
              </a:ext>
            </a:extLst>
          </p:cNvPr>
          <p:cNvSpPr>
            <a:spLocks xmlns:a="http://schemas.openxmlformats.org/drawingml/2006/main" noGrp="1"/>
          </p:cNvSpPr>
          <p:nvPr/>
        </p:nvSpPr>
        <p:spPr>
          <a:xfrm xmlns:a="http://schemas.openxmlformats.org/drawingml/2006/main">
            <a:off x="6143625"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3" name="">
            <a:extLst xmlns:a="http://schemas.openxmlformats.org/drawingml/2006/main">
              <a:ext uri="{FF2B5EF4-FFF2-40B4-BE49-F238E27FC236}">
                <a16:creationId xmlns:a16="http://schemas.microsoft.com/office/drawing/2014/main" id="{70D5C551-B35E-41DA-9908-B5E5661A740A}"/>
              </a:ext>
            </a:extLst>
          </p:cNvPr>
          <p:cNvSpPr>
            <a:spLocks xmlns:a="http://schemas.openxmlformats.org/drawingml/2006/main" noGrp="1"/>
          </p:cNvSpPr>
          <p:nvPr/>
        </p:nvSpPr>
        <p:spPr>
          <a:xfrm xmlns:a="http://schemas.openxmlformats.org/drawingml/2006/main">
            <a:off x="6276975"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Conditions and checks</a:t>
            </a:r>
          </a:p>
        </p:txBody>
      </p:sp>
      <p:sp>
        <p:nvSpPr>
          <p:cNvPr id="14" name="">
            <a:extLst xmlns:a="http://schemas.openxmlformats.org/drawingml/2006/main">
              <a:ext uri="{FF2B5EF4-FFF2-40B4-BE49-F238E27FC236}">
                <a16:creationId xmlns:a16="http://schemas.microsoft.com/office/drawing/2014/main" id="{4522C944-7D90-474C-B89D-1BADDC262234}"/>
              </a:ext>
            </a:extLst>
          </p:cNvPr>
          <p:cNvSpPr>
            <a:spLocks xmlns:a="http://schemas.openxmlformats.org/drawingml/2006/main" noGrp="1"/>
          </p:cNvSpPr>
          <p:nvPr/>
        </p:nvSpPr>
        <p:spPr>
          <a:xfrm xmlns:a="http://schemas.openxmlformats.org/drawingml/2006/main">
            <a:off x="6276975"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owner sets permitted use; security advises; a trusted route verifies.</a:t>
            </a:r>
          </a:p>
        </p:txBody>
      </p:sp>
      <p:sp>
        <p:nvSpPr>
          <p:cNvPr id="15" name="">
            <a:extLst xmlns:a="http://schemas.openxmlformats.org/drawingml/2006/main">
              <a:ext uri="{FF2B5EF4-FFF2-40B4-BE49-F238E27FC236}">
                <a16:creationId xmlns:a16="http://schemas.microsoft.com/office/drawing/2014/main" id="{09673F83-2123-4E93-BD8E-BA6589071973}"/>
              </a:ext>
            </a:extLst>
          </p:cNvPr>
          <p:cNvSpPr>
            <a:spLocks xmlns:a="http://schemas.openxmlformats.org/drawingml/2006/main" noGrp="1"/>
          </p:cNvSpPr>
          <p:nvPr/>
        </p:nvSpPr>
        <p:spPr>
          <a:xfrm xmlns:a="http://schemas.openxmlformats.org/drawingml/2006/main">
            <a:off x="8701088"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8C5BC7F1-1381-49CA-A3E0-69FEA1A0DC71}"/>
              </a:ext>
            </a:extLst>
          </p:cNvPr>
          <p:cNvSpPr>
            <a:spLocks xmlns:a="http://schemas.openxmlformats.org/drawingml/2006/main" noGrp="1"/>
          </p:cNvSpPr>
          <p:nvPr/>
        </p:nvSpPr>
        <p:spPr>
          <a:xfrm xmlns:a="http://schemas.openxmlformats.org/drawingml/2006/main">
            <a:off x="8853488"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7" name="">
            <a:extLst xmlns:a="http://schemas.openxmlformats.org/drawingml/2006/main">
              <a:ext uri="{FF2B5EF4-FFF2-40B4-BE49-F238E27FC236}">
                <a16:creationId xmlns:a16="http://schemas.microsoft.com/office/drawing/2014/main" id="{339A65B1-182A-4B14-9F4D-D64D8075E051}"/>
              </a:ext>
            </a:extLst>
          </p:cNvPr>
          <p:cNvSpPr>
            <a:spLocks xmlns:a="http://schemas.openxmlformats.org/drawingml/2006/main" noGrp="1"/>
          </p:cNvSpPr>
          <p:nvPr/>
        </p:nvSpPr>
        <p:spPr>
          <a:xfrm xmlns:a="http://schemas.openxmlformats.org/drawingml/2006/main">
            <a:off x="8986838"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Outcome and evidence</a:t>
            </a:r>
          </a:p>
        </p:txBody>
      </p:sp>
      <p:sp>
        <p:nvSpPr>
          <p:cNvPr id="18" name="">
            <a:extLst xmlns:a="http://schemas.openxmlformats.org/drawingml/2006/main">
              <a:ext uri="{FF2B5EF4-FFF2-40B4-BE49-F238E27FC236}">
                <a16:creationId xmlns:a16="http://schemas.microsoft.com/office/drawing/2014/main" id="{2939CE56-1D90-4763-BC41-904CE9917509}"/>
              </a:ext>
            </a:extLst>
          </p:cNvPr>
          <p:cNvSpPr>
            <a:spLocks xmlns:a="http://schemas.openxmlformats.org/drawingml/2006/main" noGrp="1"/>
          </p:cNvSpPr>
          <p:nvPr/>
        </p:nvSpPr>
        <p:spPr>
          <a:xfrm xmlns:a="http://schemas.openxmlformats.org/drawingml/2006/main">
            <a:off x="8986838"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Payment evidence informs whether conditions should continue or change.</a:t>
            </a:r>
          </a:p>
        </p:txBody>
      </p:sp>
      <p:sp>
        <p:nvSpPr>
          <p:cNvPr id="19" name="">
            <a:extLst xmlns:a="http://schemas.openxmlformats.org/drawingml/2006/main">
              <a:ext uri="{FF2B5EF4-FFF2-40B4-BE49-F238E27FC236}">
                <a16:creationId xmlns:a16="http://schemas.microsoft.com/office/drawing/2014/main" id="{7403A958-2494-4394-83EC-BE2D7EAC82B9}"/>
              </a:ext>
            </a:extLst>
          </p:cNvPr>
          <p:cNvSpPr>
            <a:spLocks xmlns:a="http://schemas.openxmlformats.org/drawingml/2006/main" noGrp="1"/>
          </p:cNvSpPr>
          <p:nvPr/>
        </p:nvSpPr>
        <p:spPr>
          <a:xfrm xmlns:a="http://schemas.openxmlformats.org/drawingml/2006/main">
            <a:off x="857250" y="4629150"/>
            <a:ext cx="81915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61717D"/>
                </a:solidFill>
                <a:latin typeface="DejaVu Sans"/>
                <a:ea typeface="DejaVu Sans"/>
                <a:cs typeface="DejaVu Sans"/>
              </a:defRPr>
            </a:pPr>
            <a:r>
              <a:rPr sz="1425">
                <a:solidFill>
                  <a:srgbClr val="61717D"/>
                </a:solidFill>
                <a:latin typeface="DejaVu Sans"/>
                <a:ea typeface="DejaVu Sans"/>
                <a:cs typeface="DejaVu Sans"/>
              </a:rPr>
              <a:t>The recurring example is illustrative. It names no company, system or approved procedure.</a:t>
            </a:r>
          </a:p>
        </p:txBody>
      </p:sp>
      <p:sp>
        <p:nvSpPr>
          <p:cNvPr id="20" name="">
            <a:extLst xmlns:a="http://schemas.openxmlformats.org/drawingml/2006/main">
              <a:ext uri="{FF2B5EF4-FFF2-40B4-BE49-F238E27FC236}">
                <a16:creationId xmlns:a16="http://schemas.microsoft.com/office/drawing/2014/main" id="{3AF065D7-E746-4F98-A828-71702F3CBE24}"/>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793A9B9B-98EF-4CDF-A821-876215F45115}"/>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15</a:t>
            </a:r>
          </a:p>
        </p:txBody>
      </p:sp>
    </p:spTree>
    <p:extLst>
      <p:ext uri="{BB962C8B-B14F-4D97-AF65-F5344CB8AC3E}">
        <p14:creationId xmlns:p14="http://schemas.microsoft.com/office/powerpoint/2010/main" val="79337443"/>
      </p:ext>
    </p:extLst>
  </p:cSld>
</p:sld>
</file>

<file path=ppt/slides/slide16.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1" name="">
            <a:extLst xmlns:a="http://schemas.openxmlformats.org/drawingml/2006/main">
              <a:ext uri="{FF2B5EF4-FFF2-40B4-BE49-F238E27FC236}">
                <a16:creationId xmlns:a16="http://schemas.microsoft.com/office/drawing/2014/main" id="{E1D1085E-443D-4C16-825F-022D0A9A228A}"/>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2AEC150A-9C58-4A6E-8236-544D83C0D823}"/>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01. Secure business AI</a:t>
            </a:r>
          </a:p>
        </p:txBody>
      </p:sp>
      <p:sp>
        <p:nvSpPr>
          <p:cNvPr id="3" name="">
            <a:extLst xmlns:a="http://schemas.openxmlformats.org/drawingml/2006/main">
              <a:ext uri="{FF2B5EF4-FFF2-40B4-BE49-F238E27FC236}">
                <a16:creationId xmlns:a16="http://schemas.microsoft.com/office/drawing/2014/main" id="{E5BCE1E8-C388-41BF-9E65-0355AFB6FD3C}"/>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64D31FB2-14D1-4F4C-84A3-A76B459A71D6}"/>
              </a:ext>
            </a:extLst>
          </p:cNvPr>
          <p:cNvSpPr>
            <a:spLocks xmlns:a="http://schemas.openxmlformats.org/drawingml/2006/main" noGrp="1"/>
          </p:cNvSpPr>
          <p:nvPr/>
        </p:nvSpPr>
        <p:spPr>
          <a:xfrm xmlns:a="http://schemas.openxmlformats.org/drawingml/2006/main">
            <a:off x="895350" y="1952625"/>
            <a:ext cx="9525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325" b="1">
                <a:solidFill>
                  <a:srgbClr val="12324A"/>
                </a:solidFill>
                <a:latin typeface="DejaVu Sans"/>
                <a:ea typeface="DejaVu Sans"/>
                <a:cs typeface="DejaVu Sans"/>
              </a:defRPr>
            </a:pPr>
            <a:r>
              <a:rPr sz="2325" b="1">
                <a:solidFill>
                  <a:srgbClr val="12324A"/>
                </a:solidFill>
                <a:latin typeface="DejaVu Sans"/>
                <a:ea typeface="DejaVu Sans"/>
                <a:cs typeface="DejaVu Sans"/>
              </a:rPr>
              <a:t>Question: What may our AI access and do?</a:t>
            </a:r>
          </a:p>
        </p:txBody>
      </p:sp>
      <p:sp>
        <p:nvSpPr>
          <p:cNvPr id="5" name="">
            <a:extLst xmlns:a="http://schemas.openxmlformats.org/drawingml/2006/main">
              <a:ext uri="{FF2B5EF4-FFF2-40B4-BE49-F238E27FC236}">
                <a16:creationId xmlns:a16="http://schemas.microsoft.com/office/drawing/2014/main" id="{D9268542-DD18-4624-A3D6-EAFE7921EBD3}"/>
              </a:ext>
            </a:extLst>
          </p:cNvPr>
          <p:cNvSpPr>
            <a:spLocks xmlns:a="http://schemas.openxmlformats.org/drawingml/2006/main" noGrp="1"/>
          </p:cNvSpPr>
          <p:nvPr/>
        </p:nvSpPr>
        <p:spPr>
          <a:xfrm xmlns:a="http://schemas.openxmlformats.org/drawingml/2006/main">
            <a:off x="895350" y="2857500"/>
            <a:ext cx="96202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650">
                <a:solidFill>
                  <a:srgbClr val="182B3A"/>
                </a:solidFill>
                <a:latin typeface="DejaVu Sans"/>
                <a:ea typeface="DejaVu Sans"/>
                <a:cs typeface="DejaVu Sans"/>
              </a:defRPr>
            </a:pPr>
            <a:r>
              <a:rPr sz="1650">
                <a:solidFill>
                  <a:srgbClr val="182B3A"/>
                </a:solidFill>
                <a:latin typeface="DejaVu Sans"/>
                <a:ea typeface="DejaVu Sans"/>
                <a:cs typeface="DejaVu Sans"/>
              </a:rPr>
              <a:t>An AI workflow can interpret documents and generate tool requests. It must not turn untrusted content or its own output into permission.</a:t>
            </a:r>
          </a:p>
        </p:txBody>
      </p:sp>
      <p:sp>
        <p:nvSpPr>
          <p:cNvPr id="6" name="">
            <a:extLst xmlns:a="http://schemas.openxmlformats.org/drawingml/2006/main">
              <a:ext uri="{FF2B5EF4-FFF2-40B4-BE49-F238E27FC236}">
                <a16:creationId xmlns:a16="http://schemas.microsoft.com/office/drawing/2014/main" id="{A39062B1-FAB1-4A35-B9F1-F1A78FB6AC56}"/>
              </a:ext>
            </a:extLst>
          </p:cNvPr>
          <p:cNvSpPr>
            <a:spLocks xmlns:a="http://schemas.openxmlformats.org/drawingml/2006/main" noGrp="1"/>
          </p:cNvSpPr>
          <p:nvPr/>
        </p:nvSpPr>
        <p:spPr>
          <a:xfrm xmlns:a="http://schemas.openxmlformats.org/drawingml/2006/main">
            <a:off x="609600" y="4286250"/>
            <a:ext cx="10972800" cy="552450"/>
          </a:xfrm>
          <a:prstGeom xmlns:a="http://schemas.openxmlformats.org/drawingml/2006/main" prst="roundRect">
            <a:avLst>
              <a:gd name="adj" fmla="val 13793"/>
            </a:avLst>
          </a:prstGeom>
          <a:solidFill xmlns:a="http://schemas.openxmlformats.org/drawingml/2006/main">
            <a:srgbClr val="2C6E9F"/>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C76058C5-556E-4AAA-BABB-AF5CD9E71AEC}"/>
              </a:ext>
            </a:extLst>
          </p:cNvPr>
          <p:cNvSpPr>
            <a:spLocks xmlns:a="http://schemas.openxmlformats.org/drawingml/2006/main" noGrp="1"/>
          </p:cNvSpPr>
          <p:nvPr/>
        </p:nvSpPr>
        <p:spPr>
          <a:xfrm xmlns:a="http://schemas.openxmlformats.org/drawingml/2006/main">
            <a:off x="838200" y="441960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Design focus</a:t>
            </a:r>
          </a:p>
        </p:txBody>
      </p:sp>
      <p:sp>
        <p:nvSpPr>
          <p:cNvPr id="8" name="">
            <a:extLst xmlns:a="http://schemas.openxmlformats.org/drawingml/2006/main">
              <a:ext uri="{FF2B5EF4-FFF2-40B4-BE49-F238E27FC236}">
                <a16:creationId xmlns:a16="http://schemas.microsoft.com/office/drawing/2014/main" id="{535C3CCE-3A41-48BB-9E56-56F2515CDA60}"/>
              </a:ext>
            </a:extLst>
          </p:cNvPr>
          <p:cNvSpPr>
            <a:spLocks xmlns:a="http://schemas.openxmlformats.org/drawingml/2006/main" noGrp="1"/>
          </p:cNvSpPr>
          <p:nvPr/>
        </p:nvSpPr>
        <p:spPr>
          <a:xfrm xmlns:a="http://schemas.openxmlformats.org/drawingml/2006/main">
            <a:off x="3181350" y="443865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Limit data access and actions. Bind authority to the initiator, task and current policy.</a:t>
            </a:r>
          </a:p>
        </p:txBody>
      </p:sp>
      <p:sp>
        <p:nvSpPr>
          <p:cNvPr id="9" name="">
            <a:extLst xmlns:a="http://schemas.openxmlformats.org/drawingml/2006/main">
              <a:ext uri="{FF2B5EF4-FFF2-40B4-BE49-F238E27FC236}">
                <a16:creationId xmlns:a16="http://schemas.microsoft.com/office/drawing/2014/main" id="{63EFB168-D057-479E-B73A-5522E1077771}"/>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0" name="">
            <a:extLst xmlns:a="http://schemas.openxmlformats.org/drawingml/2006/main">
              <a:ext uri="{FF2B5EF4-FFF2-40B4-BE49-F238E27FC236}">
                <a16:creationId xmlns:a16="http://schemas.microsoft.com/office/drawing/2014/main" id="{61997E2D-5F95-4BDE-9D7C-1BB89DD74961}"/>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16</a:t>
            </a:r>
          </a:p>
        </p:txBody>
      </p:sp>
    </p:spTree>
    <p:extLst>
      <p:ext uri="{BB962C8B-B14F-4D97-AF65-F5344CB8AC3E}">
        <p14:creationId xmlns:p14="http://schemas.microsoft.com/office/powerpoint/2010/main" val="1563463212"/>
      </p:ext>
    </p:extLst>
  </p:cSld>
</p:sld>
</file>

<file path=ppt/slides/slide17.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7" name="">
            <a:extLst xmlns:a="http://schemas.openxmlformats.org/drawingml/2006/main">
              <a:ext uri="{FF2B5EF4-FFF2-40B4-BE49-F238E27FC236}">
                <a16:creationId xmlns:a16="http://schemas.microsoft.com/office/drawing/2014/main" id="{C8EE128E-7E77-4F00-962D-62AA947A475F}"/>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ORIGINAL REFERENCE VISUAL</a:t>
            </a:r>
          </a:p>
        </p:txBody>
      </p:sp>
      <p:sp>
        <p:nvSpPr>
          <p:cNvPr id="2" name="">
            <a:extLst xmlns:a="http://schemas.openxmlformats.org/drawingml/2006/main">
              <a:ext uri="{FF2B5EF4-FFF2-40B4-BE49-F238E27FC236}">
                <a16:creationId xmlns:a16="http://schemas.microsoft.com/office/drawing/2014/main" id="{F8FA6D91-E14B-4EB3-80E6-181814C3768D}"/>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Secure business AI</a:t>
            </a:r>
          </a:p>
        </p:txBody>
      </p:sp>
      <p:sp>
        <p:nvSpPr>
          <p:cNvPr id="3" name="">
            <a:extLst xmlns:a="http://schemas.openxmlformats.org/drawingml/2006/main">
              <a:ext uri="{FF2B5EF4-FFF2-40B4-BE49-F238E27FC236}">
                <a16:creationId xmlns:a16="http://schemas.microsoft.com/office/drawing/2014/main" id="{11E81314-1532-4AF7-9C14-1DC88FF46005}"/>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pic>
        <p:nvPicPr>
          <p:cNvPr id="10" name=""/>
          <p:cNvPicPr>
            <a:picLocks xmlns:a="http://schemas.openxmlformats.org/drawingml/2006/main" noChangeAspect="1"/>
          </p:cNvPicPr>
          <p:nvPr/>
        </p:nvPicPr>
        <p:blipFill>
          <a:blip xmlns:r="http://schemas.openxmlformats.org/officeDocument/2006/relationships" xmlns:a="http://schemas.openxmlformats.org/drawingml/2006/main" r:embed="R161f3874440c4564"/>
          <a:stretch xmlns:a="http://schemas.openxmlformats.org/drawingml/2006/main"/>
        </p:blipFill>
        <p:spPr>
          <a:xfrm xmlns:a="http://schemas.openxmlformats.org/drawingml/2006/main">
            <a:off x="1780294" y="1466850"/>
            <a:ext cx="8631411" cy="4857750"/>
          </a:xfrm>
          <a:prstGeom xmlns:a="http://schemas.openxmlformats.org/drawingml/2006/main" prst="rect">
            <a:avLst/>
          </a:prstGeom>
        </p:spPr>
      </p:pic>
      <p:sp>
        <p:nvSpPr>
          <p:cNvPr id="5" name="">
            <a:extLst xmlns:a="http://schemas.openxmlformats.org/drawingml/2006/main">
              <a:ext uri="{FF2B5EF4-FFF2-40B4-BE49-F238E27FC236}">
                <a16:creationId xmlns:a16="http://schemas.microsoft.com/office/drawing/2014/main" id="{F3262E47-D974-4988-AAE5-F88DA0A9A040}"/>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6" name="">
            <a:extLst xmlns:a="http://schemas.openxmlformats.org/drawingml/2006/main">
              <a:ext uri="{FF2B5EF4-FFF2-40B4-BE49-F238E27FC236}">
                <a16:creationId xmlns:a16="http://schemas.microsoft.com/office/drawing/2014/main" id="{0C92A9AA-595D-4280-A8C4-F44624D45D16}"/>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17</a:t>
            </a:r>
          </a:p>
        </p:txBody>
      </p:sp>
    </p:spTree>
    <p:extLst>
      <p:ext uri="{BB962C8B-B14F-4D97-AF65-F5344CB8AC3E}">
        <p14:creationId xmlns:p14="http://schemas.microsoft.com/office/powerpoint/2010/main" val="1649057014"/>
      </p:ext>
    </p:extLst>
  </p:cSld>
</p:sld>
</file>

<file path=ppt/slides/slide18.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1C36C508-3C06-4F2E-BAB5-2AB93182CB46}"/>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42D6F816-08FA-4D20-B89B-A278DF1441E0}"/>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Secure business AI: a controlled workflow</a:t>
            </a:r>
          </a:p>
        </p:txBody>
      </p:sp>
      <p:sp>
        <p:nvSpPr>
          <p:cNvPr id="3" name="">
            <a:extLst xmlns:a="http://schemas.openxmlformats.org/drawingml/2006/main">
              <a:ext uri="{FF2B5EF4-FFF2-40B4-BE49-F238E27FC236}">
                <a16:creationId xmlns:a16="http://schemas.microsoft.com/office/drawing/2014/main" id="{E8692650-7630-455E-A7B2-78A323366584}"/>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28B2683D-8F57-4078-BF68-43A4694F716C}"/>
              </a:ext>
            </a:extLst>
          </p:cNvPr>
          <p:cNvSpPr>
            <a:spLocks xmlns:a="http://schemas.openxmlformats.org/drawingml/2006/main" noGrp="1"/>
          </p:cNvSpPr>
          <p:nvPr/>
        </p:nvSpPr>
        <p:spPr>
          <a:xfrm xmlns:a="http://schemas.openxmlformats.org/drawingml/2006/main">
            <a:off x="723900"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3E7C9486-7D97-457C-876E-A2BBE30B32E8}"/>
              </a:ext>
            </a:extLst>
          </p:cNvPr>
          <p:cNvSpPr>
            <a:spLocks xmlns:a="http://schemas.openxmlformats.org/drawingml/2006/main" noGrp="1"/>
          </p:cNvSpPr>
          <p:nvPr/>
        </p:nvSpPr>
        <p:spPr>
          <a:xfrm xmlns:a="http://schemas.openxmlformats.org/drawingml/2006/main">
            <a:off x="857250"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Request and identity</a:t>
            </a:r>
          </a:p>
        </p:txBody>
      </p:sp>
      <p:sp>
        <p:nvSpPr>
          <p:cNvPr id="6" name="">
            <a:extLst xmlns:a="http://schemas.openxmlformats.org/drawingml/2006/main">
              <a:ext uri="{FF2B5EF4-FFF2-40B4-BE49-F238E27FC236}">
                <a16:creationId xmlns:a16="http://schemas.microsoft.com/office/drawing/2014/main" id="{E376C360-C591-4CD4-AAFD-023BAB03AC24}"/>
              </a:ext>
            </a:extLst>
          </p:cNvPr>
          <p:cNvSpPr>
            <a:spLocks xmlns:a="http://schemas.openxmlformats.org/drawingml/2006/main" noGrp="1"/>
          </p:cNvSpPr>
          <p:nvPr/>
        </p:nvSpPr>
        <p:spPr>
          <a:xfrm xmlns:a="http://schemas.openxmlformats.org/drawingml/2006/main">
            <a:off x="857250"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Capture requester, purpose and account scope.</a:t>
            </a:r>
          </a:p>
        </p:txBody>
      </p:sp>
      <p:sp>
        <p:nvSpPr>
          <p:cNvPr id="7" name="">
            <a:extLst xmlns:a="http://schemas.openxmlformats.org/drawingml/2006/main">
              <a:ext uri="{FF2B5EF4-FFF2-40B4-BE49-F238E27FC236}">
                <a16:creationId xmlns:a16="http://schemas.microsoft.com/office/drawing/2014/main" id="{E1C73592-795E-4015-9603-6B2C1BD91DC6}"/>
              </a:ext>
            </a:extLst>
          </p:cNvPr>
          <p:cNvSpPr>
            <a:spLocks xmlns:a="http://schemas.openxmlformats.org/drawingml/2006/main" noGrp="1"/>
          </p:cNvSpPr>
          <p:nvPr/>
        </p:nvSpPr>
        <p:spPr>
          <a:xfrm xmlns:a="http://schemas.openxmlformats.org/drawingml/2006/main">
            <a:off x="3281363"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4996CA4D-2BF2-47A9-94D0-37B1A05186B5}"/>
              </a:ext>
            </a:extLst>
          </p:cNvPr>
          <p:cNvSpPr>
            <a:spLocks xmlns:a="http://schemas.openxmlformats.org/drawingml/2006/main" noGrp="1"/>
          </p:cNvSpPr>
          <p:nvPr/>
        </p:nvSpPr>
        <p:spPr>
          <a:xfrm xmlns:a="http://schemas.openxmlformats.org/drawingml/2006/main">
            <a:off x="3433763"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FC482DA2-C7C1-4427-8614-DC647BF83ECF}"/>
              </a:ext>
            </a:extLst>
          </p:cNvPr>
          <p:cNvSpPr>
            <a:spLocks xmlns:a="http://schemas.openxmlformats.org/drawingml/2006/main" noGrp="1"/>
          </p:cNvSpPr>
          <p:nvPr/>
        </p:nvSpPr>
        <p:spPr>
          <a:xfrm xmlns:a="http://schemas.openxmlformats.org/drawingml/2006/main">
            <a:off x="3567113"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Restricted runtime</a:t>
            </a:r>
          </a:p>
        </p:txBody>
      </p:sp>
      <p:sp>
        <p:nvSpPr>
          <p:cNvPr id="10" name="">
            <a:extLst xmlns:a="http://schemas.openxmlformats.org/drawingml/2006/main">
              <a:ext uri="{FF2B5EF4-FFF2-40B4-BE49-F238E27FC236}">
                <a16:creationId xmlns:a16="http://schemas.microsoft.com/office/drawing/2014/main" id="{73422170-F854-47E2-8A08-2C7171DFF765}"/>
              </a:ext>
            </a:extLst>
          </p:cNvPr>
          <p:cNvSpPr>
            <a:spLocks xmlns:a="http://schemas.openxmlformats.org/drawingml/2006/main" noGrp="1"/>
          </p:cNvSpPr>
          <p:nvPr/>
        </p:nvSpPr>
        <p:spPr>
          <a:xfrm xmlns:a="http://schemas.openxmlformats.org/drawingml/2006/main">
            <a:off x="3567113"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agent coordinates permitted steps inside set limits.</a:t>
            </a:r>
          </a:p>
        </p:txBody>
      </p:sp>
      <p:sp>
        <p:nvSpPr>
          <p:cNvPr id="11" name="">
            <a:extLst xmlns:a="http://schemas.openxmlformats.org/drawingml/2006/main">
              <a:ext uri="{FF2B5EF4-FFF2-40B4-BE49-F238E27FC236}">
                <a16:creationId xmlns:a16="http://schemas.microsoft.com/office/drawing/2014/main" id="{51549917-6E2A-42AB-9F70-612816910703}"/>
              </a:ext>
            </a:extLst>
          </p:cNvPr>
          <p:cNvSpPr>
            <a:spLocks xmlns:a="http://schemas.openxmlformats.org/drawingml/2006/main" noGrp="1"/>
          </p:cNvSpPr>
          <p:nvPr/>
        </p:nvSpPr>
        <p:spPr>
          <a:xfrm xmlns:a="http://schemas.openxmlformats.org/drawingml/2006/main">
            <a:off x="5991225"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A6F55739-CE00-4F70-8521-64BE1AB1EC8E}"/>
              </a:ext>
            </a:extLst>
          </p:cNvPr>
          <p:cNvSpPr>
            <a:spLocks xmlns:a="http://schemas.openxmlformats.org/drawingml/2006/main" noGrp="1"/>
          </p:cNvSpPr>
          <p:nvPr/>
        </p:nvSpPr>
        <p:spPr>
          <a:xfrm xmlns:a="http://schemas.openxmlformats.org/drawingml/2006/main">
            <a:off x="6143625" y="201930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13" name="">
            <a:extLst xmlns:a="http://schemas.openxmlformats.org/drawingml/2006/main">
              <a:ext uri="{FF2B5EF4-FFF2-40B4-BE49-F238E27FC236}">
                <a16:creationId xmlns:a16="http://schemas.microsoft.com/office/drawing/2014/main" id="{74B3F6C6-318D-4D36-9091-18064FD732B1}"/>
              </a:ext>
            </a:extLst>
          </p:cNvPr>
          <p:cNvSpPr>
            <a:spLocks xmlns:a="http://schemas.openxmlformats.org/drawingml/2006/main" noGrp="1"/>
          </p:cNvSpPr>
          <p:nvPr/>
        </p:nvSpPr>
        <p:spPr>
          <a:xfrm xmlns:a="http://schemas.openxmlformats.org/drawingml/2006/main">
            <a:off x="6276975"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Action check</a:t>
            </a:r>
          </a:p>
        </p:txBody>
      </p:sp>
      <p:sp>
        <p:nvSpPr>
          <p:cNvPr id="14" name="">
            <a:extLst xmlns:a="http://schemas.openxmlformats.org/drawingml/2006/main">
              <a:ext uri="{FF2B5EF4-FFF2-40B4-BE49-F238E27FC236}">
                <a16:creationId xmlns:a16="http://schemas.microsoft.com/office/drawing/2014/main" id="{5B028866-4ABF-40CE-A129-6DCD26546B5E}"/>
              </a:ext>
            </a:extLst>
          </p:cNvPr>
          <p:cNvSpPr>
            <a:spLocks xmlns:a="http://schemas.openxmlformats.org/drawingml/2006/main" noGrp="1"/>
          </p:cNvSpPr>
          <p:nvPr/>
        </p:nvSpPr>
        <p:spPr>
          <a:xfrm xmlns:a="http://schemas.openxmlformats.org/drawingml/2006/main">
            <a:off x="6276975"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Independent policy checks caller, target and operation.</a:t>
            </a:r>
          </a:p>
        </p:txBody>
      </p:sp>
      <p:sp>
        <p:nvSpPr>
          <p:cNvPr id="15" name="">
            <a:extLst xmlns:a="http://schemas.openxmlformats.org/drawingml/2006/main">
              <a:ext uri="{FF2B5EF4-FFF2-40B4-BE49-F238E27FC236}">
                <a16:creationId xmlns:a16="http://schemas.microsoft.com/office/drawing/2014/main" id="{2AF633AE-85C1-4E8E-B0A4-22838BC71F5F}"/>
              </a:ext>
            </a:extLst>
          </p:cNvPr>
          <p:cNvSpPr>
            <a:spLocks xmlns:a="http://schemas.openxmlformats.org/drawingml/2006/main" noGrp="1"/>
          </p:cNvSpPr>
          <p:nvPr/>
        </p:nvSpPr>
        <p:spPr>
          <a:xfrm xmlns:a="http://schemas.openxmlformats.org/drawingml/2006/main">
            <a:off x="8701088"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3F14CC53-887B-408E-B927-91F0DDFE865D}"/>
              </a:ext>
            </a:extLst>
          </p:cNvPr>
          <p:cNvSpPr>
            <a:spLocks xmlns:a="http://schemas.openxmlformats.org/drawingml/2006/main" noGrp="1"/>
          </p:cNvSpPr>
          <p:nvPr/>
        </p:nvSpPr>
        <p:spPr>
          <a:xfrm xmlns:a="http://schemas.openxmlformats.org/drawingml/2006/main">
            <a:off x="8853488" y="201930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17" name="">
            <a:extLst xmlns:a="http://schemas.openxmlformats.org/drawingml/2006/main">
              <a:ext uri="{FF2B5EF4-FFF2-40B4-BE49-F238E27FC236}">
                <a16:creationId xmlns:a16="http://schemas.microsoft.com/office/drawing/2014/main" id="{060857B5-1205-4EF4-ACDE-9727DB3C57E2}"/>
              </a:ext>
            </a:extLst>
          </p:cNvPr>
          <p:cNvSpPr>
            <a:spLocks xmlns:a="http://schemas.openxmlformats.org/drawingml/2006/main" noGrp="1"/>
          </p:cNvSpPr>
          <p:nvPr/>
        </p:nvSpPr>
        <p:spPr>
          <a:xfrm xmlns:a="http://schemas.openxmlformats.org/drawingml/2006/main">
            <a:off x="8986838"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Destination evidence</a:t>
            </a:r>
          </a:p>
        </p:txBody>
      </p:sp>
      <p:sp>
        <p:nvSpPr>
          <p:cNvPr id="18" name="">
            <a:extLst xmlns:a="http://schemas.openxmlformats.org/drawingml/2006/main">
              <a:ext uri="{FF2B5EF4-FFF2-40B4-BE49-F238E27FC236}">
                <a16:creationId xmlns:a16="http://schemas.microsoft.com/office/drawing/2014/main" id="{CC1034AD-CF0B-48A0-B412-EB5B7B7D2854}"/>
              </a:ext>
            </a:extLst>
          </p:cNvPr>
          <p:cNvSpPr>
            <a:spLocks xmlns:a="http://schemas.openxmlformats.org/drawingml/2006/main" noGrp="1"/>
          </p:cNvSpPr>
          <p:nvPr/>
        </p:nvSpPr>
        <p:spPr>
          <a:xfrm xmlns:a="http://schemas.openxmlformats.org/drawingml/2006/main">
            <a:off x="8986838"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receiving system records the result.</a:t>
            </a:r>
          </a:p>
        </p:txBody>
      </p:sp>
      <p:sp>
        <p:nvSpPr>
          <p:cNvPr id="19" name="">
            <a:extLst xmlns:a="http://schemas.openxmlformats.org/drawingml/2006/main">
              <a:ext uri="{FF2B5EF4-FFF2-40B4-BE49-F238E27FC236}">
                <a16:creationId xmlns:a16="http://schemas.microsoft.com/office/drawing/2014/main" id="{EDC8141E-8CE5-4E08-B7F1-8453038AEBE3}"/>
              </a:ext>
            </a:extLst>
          </p:cNvPr>
          <p:cNvSpPr>
            <a:spLocks xmlns:a="http://schemas.openxmlformats.org/drawingml/2006/main" noGrp="1"/>
          </p:cNvSpPr>
          <p:nvPr/>
        </p:nvSpPr>
        <p:spPr>
          <a:xfrm xmlns:a="http://schemas.openxmlformats.org/drawingml/2006/main">
            <a:off x="876300" y="4695825"/>
            <a:ext cx="9525000" cy="285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087E8B"/>
                </a:solidFill>
                <a:latin typeface="DejaVu Sans"/>
                <a:ea typeface="DejaVu Sans"/>
                <a:cs typeface="DejaVu Sans"/>
              </a:defRPr>
            </a:pPr>
            <a:r>
              <a:rPr sz="1425" b="1">
                <a:solidFill>
                  <a:srgbClr val="087E8B"/>
                </a:solidFill>
                <a:latin typeface="DejaVu Sans"/>
                <a:ea typeface="DejaVu Sans"/>
                <a:cs typeface="DejaVu Sans"/>
              </a:rPr>
              <a:t>Teaching diagram: the proposed action passes through an independent check. Model output cannot grant permission.</a:t>
            </a:r>
          </a:p>
        </p:txBody>
      </p:sp>
      <p:sp>
        <p:nvSpPr>
          <p:cNvPr id="20" name="">
            <a:extLst xmlns:a="http://schemas.openxmlformats.org/drawingml/2006/main">
              <a:ext uri="{FF2B5EF4-FFF2-40B4-BE49-F238E27FC236}">
                <a16:creationId xmlns:a16="http://schemas.microsoft.com/office/drawing/2014/main" id="{2C895D84-6D3E-424B-9052-10E9DE7F2B8C}"/>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A939231E-A3A3-4FAE-814D-C4DCCBC610B2}"/>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18</a:t>
            </a:r>
          </a:p>
        </p:txBody>
      </p:sp>
    </p:spTree>
    <p:extLst>
      <p:ext uri="{BB962C8B-B14F-4D97-AF65-F5344CB8AC3E}">
        <p14:creationId xmlns:p14="http://schemas.microsoft.com/office/powerpoint/2010/main" val="150573422"/>
      </p:ext>
    </p:extLst>
  </p:cSld>
</p:sld>
</file>

<file path=ppt/slides/slide19.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5" name="">
            <a:extLst xmlns:a="http://schemas.openxmlformats.org/drawingml/2006/main">
              <a:ext uri="{FF2B5EF4-FFF2-40B4-BE49-F238E27FC236}">
                <a16:creationId xmlns:a16="http://schemas.microsoft.com/office/drawing/2014/main" id="{AFA66DCB-B229-4F84-A2D4-14E77190EB2F}"/>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C7447E38-DBC9-438B-806C-B89ABEDCC7EF}"/>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Access and action checks</a:t>
            </a:r>
          </a:p>
        </p:txBody>
      </p:sp>
      <p:sp>
        <p:nvSpPr>
          <p:cNvPr id="3" name="">
            <a:extLst xmlns:a="http://schemas.openxmlformats.org/drawingml/2006/main">
              <a:ext uri="{FF2B5EF4-FFF2-40B4-BE49-F238E27FC236}">
                <a16:creationId xmlns:a16="http://schemas.microsoft.com/office/drawing/2014/main" id="{54DFAD54-08C5-4DC6-8C8F-0179AADD0DBD}"/>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44EE9EED-E0A1-4F27-B1D0-81F63F661023}"/>
              </a:ext>
            </a:extLst>
          </p:cNvPr>
          <p:cNvSpPr>
            <a:spLocks xmlns:a="http://schemas.openxmlformats.org/drawingml/2006/main" noGrp="1"/>
          </p:cNvSpPr>
          <p:nvPr/>
        </p:nvSpPr>
        <p:spPr>
          <a:xfrm xmlns:a="http://schemas.openxmlformats.org/drawingml/2006/main">
            <a:off x="876300" y="1866900"/>
            <a:ext cx="4476750" cy="2800350"/>
          </a:xfrm>
          <a:prstGeom xmlns:a="http://schemas.openxmlformats.org/drawingml/2006/main" prst="roundRect">
            <a:avLst>
              <a:gd name="adj" fmla="val 2721"/>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CFFE6127-F44C-4E8C-9571-81BD99EAC139}"/>
              </a:ext>
            </a:extLst>
          </p:cNvPr>
          <p:cNvSpPr>
            <a:spLocks xmlns:a="http://schemas.openxmlformats.org/drawingml/2006/main" noGrp="1"/>
          </p:cNvSpPr>
          <p:nvPr/>
        </p:nvSpPr>
        <p:spPr>
          <a:xfrm xmlns:a="http://schemas.openxmlformats.org/drawingml/2006/main">
            <a:off x="876300" y="1866900"/>
            <a:ext cx="66675" cy="28003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826FEB6D-9935-43ED-A9CE-434E0ABE4304}"/>
              </a:ext>
            </a:extLst>
          </p:cNvPr>
          <p:cNvSpPr>
            <a:spLocks xmlns:a="http://schemas.openxmlformats.org/drawingml/2006/main" noGrp="1"/>
          </p:cNvSpPr>
          <p:nvPr/>
        </p:nvSpPr>
        <p:spPr>
          <a:xfrm xmlns:a="http://schemas.openxmlformats.org/drawingml/2006/main">
            <a:off x="1104900" y="2038350"/>
            <a:ext cx="4076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Inputs to evaluate</a:t>
            </a:r>
          </a:p>
        </p:txBody>
      </p:sp>
      <p:sp>
        <p:nvSpPr>
          <p:cNvPr id="7" name="">
            <a:extLst xmlns:a="http://schemas.openxmlformats.org/drawingml/2006/main">
              <a:ext uri="{FF2B5EF4-FFF2-40B4-BE49-F238E27FC236}">
                <a16:creationId xmlns:a16="http://schemas.microsoft.com/office/drawing/2014/main" id="{81E2B405-D5B4-4AC1-B8CF-9F2D102E7BB0}"/>
              </a:ext>
            </a:extLst>
          </p:cNvPr>
          <p:cNvSpPr>
            <a:spLocks xmlns:a="http://schemas.openxmlformats.org/drawingml/2006/main" noGrp="1"/>
          </p:cNvSpPr>
          <p:nvPr/>
        </p:nvSpPr>
        <p:spPr>
          <a:xfrm xmlns:a="http://schemas.openxmlformats.org/drawingml/2006/main">
            <a:off x="1104900" y="2724150"/>
            <a:ext cx="4076700" cy="1790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Caller and represented identity</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Resource and operation</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Target, parameters and destination</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Task context and policy version</a:t>
            </a:r>
          </a:p>
        </p:txBody>
      </p:sp>
      <p:sp>
        <p:nvSpPr>
          <p:cNvPr id="8" name="">
            <a:extLst xmlns:a="http://schemas.openxmlformats.org/drawingml/2006/main">
              <a:ext uri="{FF2B5EF4-FFF2-40B4-BE49-F238E27FC236}">
                <a16:creationId xmlns:a16="http://schemas.microsoft.com/office/drawing/2014/main" id="{4D4EBAB9-0261-486C-81A2-2E1F57AA2DC6}"/>
              </a:ext>
            </a:extLst>
          </p:cNvPr>
          <p:cNvSpPr>
            <a:spLocks xmlns:a="http://schemas.openxmlformats.org/drawingml/2006/main" noGrp="1"/>
          </p:cNvSpPr>
          <p:nvPr/>
        </p:nvSpPr>
        <p:spPr>
          <a:xfrm xmlns:a="http://schemas.openxmlformats.org/drawingml/2006/main">
            <a:off x="6762750" y="1866900"/>
            <a:ext cx="4476750" cy="2800350"/>
          </a:xfrm>
          <a:prstGeom xmlns:a="http://schemas.openxmlformats.org/drawingml/2006/main" prst="roundRect">
            <a:avLst>
              <a:gd name="adj" fmla="val 2721"/>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11AE7176-DBDE-48C1-AD6B-42B0E0E25D61}"/>
              </a:ext>
            </a:extLst>
          </p:cNvPr>
          <p:cNvSpPr>
            <a:spLocks xmlns:a="http://schemas.openxmlformats.org/drawingml/2006/main" noGrp="1"/>
          </p:cNvSpPr>
          <p:nvPr/>
        </p:nvSpPr>
        <p:spPr>
          <a:xfrm xmlns:a="http://schemas.openxmlformats.org/drawingml/2006/main">
            <a:off x="6762750" y="1866900"/>
            <a:ext cx="66675" cy="28003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604819C8-3E29-4BAB-848A-48E61D8FF455}"/>
              </a:ext>
            </a:extLst>
          </p:cNvPr>
          <p:cNvSpPr>
            <a:spLocks xmlns:a="http://schemas.openxmlformats.org/drawingml/2006/main" noGrp="1"/>
          </p:cNvSpPr>
          <p:nvPr/>
        </p:nvSpPr>
        <p:spPr>
          <a:xfrm xmlns:a="http://schemas.openxmlformats.org/drawingml/2006/main">
            <a:off x="6991350" y="2038350"/>
            <a:ext cx="4076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Possible dispositions</a:t>
            </a:r>
          </a:p>
        </p:txBody>
      </p:sp>
      <p:sp>
        <p:nvSpPr>
          <p:cNvPr id="11" name="">
            <a:extLst xmlns:a="http://schemas.openxmlformats.org/drawingml/2006/main">
              <a:ext uri="{FF2B5EF4-FFF2-40B4-BE49-F238E27FC236}">
                <a16:creationId xmlns:a16="http://schemas.microsoft.com/office/drawing/2014/main" id="{B8732E4A-ADFC-461C-BA9A-5990E19ADD1D}"/>
              </a:ext>
            </a:extLst>
          </p:cNvPr>
          <p:cNvSpPr>
            <a:spLocks xmlns:a="http://schemas.openxmlformats.org/drawingml/2006/main" noGrp="1"/>
          </p:cNvSpPr>
          <p:nvPr/>
        </p:nvSpPr>
        <p:spPr>
          <a:xfrm xmlns:a="http://schemas.openxmlformats.org/drawingml/2006/main">
            <a:off x="6991350" y="2724150"/>
            <a:ext cx="4076700" cy="1790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Allow a scoped operation</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Hold for a valid decision</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Deny with a reason</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Check returned results before reuse</a:t>
            </a:r>
          </a:p>
        </p:txBody>
      </p:sp>
      <p:sp>
        <p:nvSpPr>
          <p:cNvPr id="12" name="">
            <a:extLst xmlns:a="http://schemas.openxmlformats.org/drawingml/2006/main">
              <a:ext uri="{FF2B5EF4-FFF2-40B4-BE49-F238E27FC236}">
                <a16:creationId xmlns:a16="http://schemas.microsoft.com/office/drawing/2014/main" id="{3B679E16-4EE6-4A60-96BA-5AD66DA255A5}"/>
              </a:ext>
            </a:extLst>
          </p:cNvPr>
          <p:cNvSpPr>
            <a:spLocks xmlns:a="http://schemas.openxmlformats.org/drawingml/2006/main" noGrp="1"/>
          </p:cNvSpPr>
          <p:nvPr/>
        </p:nvSpPr>
        <p:spPr>
          <a:xfrm xmlns:a="http://schemas.openxmlformats.org/drawingml/2006/main">
            <a:off x="923925" y="5238750"/>
            <a:ext cx="9525000" cy="3429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A human approval must bind to the exact action. A changed target, amount or destination requires a new decision.</a:t>
            </a:r>
          </a:p>
        </p:txBody>
      </p:sp>
      <p:sp>
        <p:nvSpPr>
          <p:cNvPr id="13" name="">
            <a:extLst xmlns:a="http://schemas.openxmlformats.org/drawingml/2006/main">
              <a:ext uri="{FF2B5EF4-FFF2-40B4-BE49-F238E27FC236}">
                <a16:creationId xmlns:a16="http://schemas.microsoft.com/office/drawing/2014/main" id="{4405A366-C90E-4C27-8DD2-5EADDAF7691C}"/>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4" name="">
            <a:extLst xmlns:a="http://schemas.openxmlformats.org/drawingml/2006/main">
              <a:ext uri="{FF2B5EF4-FFF2-40B4-BE49-F238E27FC236}">
                <a16:creationId xmlns:a16="http://schemas.microsoft.com/office/drawing/2014/main" id="{36610571-E168-4796-A8B9-0362ED655C0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19</a:t>
            </a:r>
          </a:p>
        </p:txBody>
      </p:sp>
    </p:spTree>
    <p:extLst>
      <p:ext uri="{BB962C8B-B14F-4D97-AF65-F5344CB8AC3E}">
        <p14:creationId xmlns:p14="http://schemas.microsoft.com/office/powerpoint/2010/main" val="27068374"/>
      </p:ext>
    </p:extLst>
  </p:cSld>
</p:sld>
</file>

<file path=ppt/slides/slide2.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5060F578-E1D6-48DF-A420-490E558129CB}"/>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D0B89A3A-6F36-4880-A29E-D6A2C003FAFA}"/>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How to use this deck</a:t>
            </a:r>
          </a:p>
        </p:txBody>
      </p:sp>
      <p:sp>
        <p:nvSpPr>
          <p:cNvPr id="3" name="">
            <a:extLst xmlns:a="http://schemas.openxmlformats.org/drawingml/2006/main">
              <a:ext uri="{FF2B5EF4-FFF2-40B4-BE49-F238E27FC236}">
                <a16:creationId xmlns:a16="http://schemas.microsoft.com/office/drawing/2014/main" id="{3EF9D488-9566-48BE-A08B-BAC17C4C827B}"/>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3170CD7-B7C3-4FBD-A569-76D41711854C}"/>
              </a:ext>
            </a:extLst>
          </p:cNvPr>
          <p:cNvSpPr>
            <a:spLocks xmlns:a="http://schemas.openxmlformats.org/drawingml/2006/main" noGrp="1"/>
          </p:cNvSpPr>
          <p:nvPr/>
        </p:nvSpPr>
        <p:spPr>
          <a:xfrm xmlns:a="http://schemas.openxmlformats.org/drawingml/2006/main">
            <a:off x="723900" y="20955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D10667E2-F4F9-4DC1-BD44-387BAA31D1B4}"/>
              </a:ext>
            </a:extLst>
          </p:cNvPr>
          <p:cNvSpPr>
            <a:spLocks xmlns:a="http://schemas.openxmlformats.org/drawingml/2006/main" noGrp="1"/>
          </p:cNvSpPr>
          <p:nvPr/>
        </p:nvSpPr>
        <p:spPr>
          <a:xfrm xmlns:a="http://schemas.openxmlformats.org/drawingml/2006/main">
            <a:off x="857250" y="22479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Situation</a:t>
            </a:r>
          </a:p>
        </p:txBody>
      </p:sp>
      <p:sp>
        <p:nvSpPr>
          <p:cNvPr id="6" name="">
            <a:extLst xmlns:a="http://schemas.openxmlformats.org/drawingml/2006/main">
              <a:ext uri="{FF2B5EF4-FFF2-40B4-BE49-F238E27FC236}">
                <a16:creationId xmlns:a16="http://schemas.microsoft.com/office/drawing/2014/main" id="{BA45B3CA-886E-41E5-9CBA-75F1587D3E8D}"/>
              </a:ext>
            </a:extLst>
          </p:cNvPr>
          <p:cNvSpPr>
            <a:spLocks xmlns:a="http://schemas.openxmlformats.org/drawingml/2006/main" noGrp="1"/>
          </p:cNvSpPr>
          <p:nvPr/>
        </p:nvSpPr>
        <p:spPr>
          <a:xfrm xmlns:a="http://schemas.openxmlformats.org/drawingml/2006/main">
            <a:off x="857250" y="28194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Start with a real use, consequence, owner and next decision.</a:t>
            </a:r>
          </a:p>
        </p:txBody>
      </p:sp>
      <p:sp>
        <p:nvSpPr>
          <p:cNvPr id="7" name="">
            <a:extLst xmlns:a="http://schemas.openxmlformats.org/drawingml/2006/main">
              <a:ext uri="{FF2B5EF4-FFF2-40B4-BE49-F238E27FC236}">
                <a16:creationId xmlns:a16="http://schemas.microsoft.com/office/drawing/2014/main" id="{0198CF39-92A9-4D66-B822-938DCBCDB5B3}"/>
              </a:ext>
            </a:extLst>
          </p:cNvPr>
          <p:cNvSpPr>
            <a:spLocks xmlns:a="http://schemas.openxmlformats.org/drawingml/2006/main" noGrp="1"/>
          </p:cNvSpPr>
          <p:nvPr/>
        </p:nvSpPr>
        <p:spPr>
          <a:xfrm xmlns:a="http://schemas.openxmlformats.org/drawingml/2006/main">
            <a:off x="3281363" y="29813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6B04418F-F2FE-4615-9D18-D8330BEC8708}"/>
              </a:ext>
            </a:extLst>
          </p:cNvPr>
          <p:cNvSpPr>
            <a:spLocks xmlns:a="http://schemas.openxmlformats.org/drawingml/2006/main" noGrp="1"/>
          </p:cNvSpPr>
          <p:nvPr/>
        </p:nvSpPr>
        <p:spPr>
          <a:xfrm xmlns:a="http://schemas.openxmlformats.org/drawingml/2006/main">
            <a:off x="3433763" y="20955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C30C02FA-4FAC-48DE-B0C5-AB886A90CC56}"/>
              </a:ext>
            </a:extLst>
          </p:cNvPr>
          <p:cNvSpPr>
            <a:spLocks xmlns:a="http://schemas.openxmlformats.org/drawingml/2006/main" noGrp="1"/>
          </p:cNvSpPr>
          <p:nvPr/>
        </p:nvSpPr>
        <p:spPr>
          <a:xfrm xmlns:a="http://schemas.openxmlformats.org/drawingml/2006/main">
            <a:off x="3567113" y="22479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Governance</a:t>
            </a:r>
          </a:p>
        </p:txBody>
      </p:sp>
      <p:sp>
        <p:nvSpPr>
          <p:cNvPr id="10" name="">
            <a:extLst xmlns:a="http://schemas.openxmlformats.org/drawingml/2006/main">
              <a:ext uri="{FF2B5EF4-FFF2-40B4-BE49-F238E27FC236}">
                <a16:creationId xmlns:a16="http://schemas.microsoft.com/office/drawing/2014/main" id="{946D4E0E-F766-494F-84AE-BDA1584AF35B}"/>
              </a:ext>
            </a:extLst>
          </p:cNvPr>
          <p:cNvSpPr>
            <a:spLocks xmlns:a="http://schemas.openxmlformats.org/drawingml/2006/main" noGrp="1"/>
          </p:cNvSpPr>
          <p:nvPr/>
        </p:nvSpPr>
        <p:spPr>
          <a:xfrm xmlns:a="http://schemas.openxmlformats.org/drawingml/2006/main">
            <a:off x="3567113" y="28194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Set the purpose, conditions, evidence and reassessment trigger.</a:t>
            </a:r>
          </a:p>
        </p:txBody>
      </p:sp>
      <p:sp>
        <p:nvSpPr>
          <p:cNvPr id="11" name="">
            <a:extLst xmlns:a="http://schemas.openxmlformats.org/drawingml/2006/main">
              <a:ext uri="{FF2B5EF4-FFF2-40B4-BE49-F238E27FC236}">
                <a16:creationId xmlns:a16="http://schemas.microsoft.com/office/drawing/2014/main" id="{010A0CAD-0F48-4767-9287-F8605D07AB82}"/>
              </a:ext>
            </a:extLst>
          </p:cNvPr>
          <p:cNvSpPr>
            <a:spLocks xmlns:a="http://schemas.openxmlformats.org/drawingml/2006/main" noGrp="1"/>
          </p:cNvSpPr>
          <p:nvPr/>
        </p:nvSpPr>
        <p:spPr>
          <a:xfrm xmlns:a="http://schemas.openxmlformats.org/drawingml/2006/main">
            <a:off x="5991225" y="29813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F51D46E2-5E00-48F2-8EC1-53428D0B1BAD}"/>
              </a:ext>
            </a:extLst>
          </p:cNvPr>
          <p:cNvSpPr>
            <a:spLocks xmlns:a="http://schemas.openxmlformats.org/drawingml/2006/main" noGrp="1"/>
          </p:cNvSpPr>
          <p:nvPr/>
        </p:nvSpPr>
        <p:spPr>
          <a:xfrm xmlns:a="http://schemas.openxmlformats.org/drawingml/2006/main">
            <a:off x="6143625" y="20955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3" name="">
            <a:extLst xmlns:a="http://schemas.openxmlformats.org/drawingml/2006/main">
              <a:ext uri="{FF2B5EF4-FFF2-40B4-BE49-F238E27FC236}">
                <a16:creationId xmlns:a16="http://schemas.microsoft.com/office/drawing/2014/main" id="{00AAED6B-0200-465D-BDD5-52580B5E62AC}"/>
              </a:ext>
            </a:extLst>
          </p:cNvPr>
          <p:cNvSpPr>
            <a:spLocks xmlns:a="http://schemas.openxmlformats.org/drawingml/2006/main" noGrp="1"/>
          </p:cNvSpPr>
          <p:nvPr/>
        </p:nvSpPr>
        <p:spPr>
          <a:xfrm xmlns:a="http://schemas.openxmlformats.org/drawingml/2006/main">
            <a:off x="6276975" y="22479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Security</a:t>
            </a:r>
          </a:p>
        </p:txBody>
      </p:sp>
      <p:sp>
        <p:nvSpPr>
          <p:cNvPr id="14" name="">
            <a:extLst xmlns:a="http://schemas.openxmlformats.org/drawingml/2006/main">
              <a:ext uri="{FF2B5EF4-FFF2-40B4-BE49-F238E27FC236}">
                <a16:creationId xmlns:a16="http://schemas.microsoft.com/office/drawing/2014/main" id="{00914F14-66AD-418E-B982-278A0B26EB86}"/>
              </a:ext>
            </a:extLst>
          </p:cNvPr>
          <p:cNvSpPr>
            <a:spLocks xmlns:a="http://schemas.openxmlformats.org/drawingml/2006/main" noGrp="1"/>
          </p:cNvSpPr>
          <p:nvPr/>
        </p:nvSpPr>
        <p:spPr>
          <a:xfrm xmlns:a="http://schemas.openxmlformats.org/drawingml/2006/main">
            <a:off x="6276975" y="28194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Shape safeguards early, implement protections and report results.</a:t>
            </a:r>
          </a:p>
        </p:txBody>
      </p:sp>
      <p:sp>
        <p:nvSpPr>
          <p:cNvPr id="15" name="">
            <a:extLst xmlns:a="http://schemas.openxmlformats.org/drawingml/2006/main">
              <a:ext uri="{FF2B5EF4-FFF2-40B4-BE49-F238E27FC236}">
                <a16:creationId xmlns:a16="http://schemas.microsoft.com/office/drawing/2014/main" id="{02D81910-8BA6-455D-B097-605B5593E1D3}"/>
              </a:ext>
            </a:extLst>
          </p:cNvPr>
          <p:cNvSpPr>
            <a:spLocks xmlns:a="http://schemas.openxmlformats.org/drawingml/2006/main" noGrp="1"/>
          </p:cNvSpPr>
          <p:nvPr/>
        </p:nvSpPr>
        <p:spPr>
          <a:xfrm xmlns:a="http://schemas.openxmlformats.org/drawingml/2006/main">
            <a:off x="8701088" y="29813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6793D965-2717-4955-AA43-A32F2657815E}"/>
              </a:ext>
            </a:extLst>
          </p:cNvPr>
          <p:cNvSpPr>
            <a:spLocks xmlns:a="http://schemas.openxmlformats.org/drawingml/2006/main" noGrp="1"/>
          </p:cNvSpPr>
          <p:nvPr/>
        </p:nvSpPr>
        <p:spPr>
          <a:xfrm xmlns:a="http://schemas.openxmlformats.org/drawingml/2006/main">
            <a:off x="8853488" y="20955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7" name="">
            <a:extLst xmlns:a="http://schemas.openxmlformats.org/drawingml/2006/main">
              <a:ext uri="{FF2B5EF4-FFF2-40B4-BE49-F238E27FC236}">
                <a16:creationId xmlns:a16="http://schemas.microsoft.com/office/drawing/2014/main" id="{F0B20835-81CF-4AE8-AEF9-46BF422929DD}"/>
              </a:ext>
            </a:extLst>
          </p:cNvPr>
          <p:cNvSpPr>
            <a:spLocks xmlns:a="http://schemas.openxmlformats.org/drawingml/2006/main" noGrp="1"/>
          </p:cNvSpPr>
          <p:nvPr/>
        </p:nvSpPr>
        <p:spPr>
          <a:xfrm xmlns:a="http://schemas.openxmlformats.org/drawingml/2006/main">
            <a:off x="8986838" y="22479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Evidence returns</a:t>
            </a:r>
          </a:p>
        </p:txBody>
      </p:sp>
      <p:sp>
        <p:nvSpPr>
          <p:cNvPr id="18" name="">
            <a:extLst xmlns:a="http://schemas.openxmlformats.org/drawingml/2006/main">
              <a:ext uri="{FF2B5EF4-FFF2-40B4-BE49-F238E27FC236}">
                <a16:creationId xmlns:a16="http://schemas.microsoft.com/office/drawing/2014/main" id="{9502227A-1DD2-4C5B-ACBD-44B764F21802}"/>
              </a:ext>
            </a:extLst>
          </p:cNvPr>
          <p:cNvSpPr>
            <a:spLocks xmlns:a="http://schemas.openxmlformats.org/drawingml/2006/main" noGrp="1"/>
          </p:cNvSpPr>
          <p:nvPr/>
        </p:nvSpPr>
        <p:spPr>
          <a:xfrm xmlns:a="http://schemas.openxmlformats.org/drawingml/2006/main">
            <a:off x="8986838" y="28194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Use real results to continue, restrict, redesign or stop.</a:t>
            </a:r>
          </a:p>
        </p:txBody>
      </p:sp>
      <p:sp>
        <p:nvSpPr>
          <p:cNvPr id="19" name="">
            <a:extLst xmlns:a="http://schemas.openxmlformats.org/drawingml/2006/main">
              <a:ext uri="{FF2B5EF4-FFF2-40B4-BE49-F238E27FC236}">
                <a16:creationId xmlns:a16="http://schemas.microsoft.com/office/drawing/2014/main" id="{77758F0A-065C-4937-A52B-0320ADB1BDD1}"/>
              </a:ext>
            </a:extLst>
          </p:cNvPr>
          <p:cNvSpPr>
            <a:spLocks xmlns:a="http://schemas.openxmlformats.org/drawingml/2006/main" noGrp="1"/>
          </p:cNvSpPr>
          <p:nvPr/>
        </p:nvSpPr>
        <p:spPr>
          <a:xfrm xmlns:a="http://schemas.openxmlformats.org/drawingml/2006/main">
            <a:off x="876300" y="4514850"/>
            <a:ext cx="9906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650">
                <a:solidFill>
                  <a:srgbClr val="182B3A"/>
                </a:solidFill>
                <a:latin typeface="DejaVu Sans"/>
                <a:ea typeface="DejaVu Sans"/>
                <a:cs typeface="DejaVu Sans"/>
              </a:defRPr>
            </a:pPr>
            <a:r>
              <a:rPr sz="1650">
                <a:solidFill>
                  <a:srgbClr val="182B3A"/>
                </a:solidFill>
                <a:latin typeface="DejaVu Sans"/>
                <a:ea typeface="DejaVu Sans"/>
                <a:cs typeface="DejaVu Sans"/>
              </a:rPr>
              <a:t>Use the supplier-payment example to see governance set conditions, security carry them into protections, and evidence return for reassessment.</a:t>
            </a:r>
          </a:p>
        </p:txBody>
      </p:sp>
      <p:sp>
        <p:nvSpPr>
          <p:cNvPr id="20" name="">
            <a:extLst xmlns:a="http://schemas.openxmlformats.org/drawingml/2006/main">
              <a:ext uri="{FF2B5EF4-FFF2-40B4-BE49-F238E27FC236}">
                <a16:creationId xmlns:a16="http://schemas.microsoft.com/office/drawing/2014/main" id="{8D70DBC0-AA5C-4E64-8A38-504E2B83B09D}"/>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61148450-3054-4CDA-9CAF-C5E511E28B40}"/>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02</a:t>
            </a:r>
          </a:p>
        </p:txBody>
      </p:sp>
    </p:spTree>
    <p:extLst>
      <p:ext uri="{BB962C8B-B14F-4D97-AF65-F5344CB8AC3E}">
        <p14:creationId xmlns:p14="http://schemas.microsoft.com/office/powerpoint/2010/main" val="1540367963"/>
      </p:ext>
    </p:extLst>
  </p:cSld>
</p:sld>
</file>

<file path=ppt/slides/slide20.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8006D58C-D4C9-4CC9-B41E-92D68526911B}"/>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F4FC3A4C-CC86-444A-A959-BC6B13E2EF81}"/>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Evidence, holds and recovery</a:t>
            </a:r>
          </a:p>
        </p:txBody>
      </p:sp>
      <p:sp>
        <p:nvSpPr>
          <p:cNvPr id="3" name="">
            <a:extLst xmlns:a="http://schemas.openxmlformats.org/drawingml/2006/main">
              <a:ext uri="{FF2B5EF4-FFF2-40B4-BE49-F238E27FC236}">
                <a16:creationId xmlns:a16="http://schemas.microsoft.com/office/drawing/2014/main" id="{A506186A-BA68-44E5-9C07-156018C80338}"/>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5827BD92-32A3-4D91-8F97-8FD3D1777E4E}"/>
              </a:ext>
            </a:extLst>
          </p:cNvPr>
          <p:cNvSpPr>
            <a:spLocks xmlns:a="http://schemas.openxmlformats.org/drawingml/2006/main" noGrp="1"/>
          </p:cNvSpPr>
          <p:nvPr/>
        </p:nvSpPr>
        <p:spPr>
          <a:xfrm xmlns:a="http://schemas.openxmlformats.org/drawingml/2006/main">
            <a:off x="723900" y="196215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2BA08F8A-7A52-42CE-978D-5C645CA7FE09}"/>
              </a:ext>
            </a:extLst>
          </p:cNvPr>
          <p:cNvSpPr>
            <a:spLocks xmlns:a="http://schemas.openxmlformats.org/drawingml/2006/main" noGrp="1"/>
          </p:cNvSpPr>
          <p:nvPr/>
        </p:nvSpPr>
        <p:spPr>
          <a:xfrm xmlns:a="http://schemas.openxmlformats.org/drawingml/2006/main">
            <a:off x="857250" y="21145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Trace</a:t>
            </a:r>
          </a:p>
        </p:txBody>
      </p:sp>
      <p:sp>
        <p:nvSpPr>
          <p:cNvPr id="6" name="">
            <a:extLst xmlns:a="http://schemas.openxmlformats.org/drawingml/2006/main">
              <a:ext uri="{FF2B5EF4-FFF2-40B4-BE49-F238E27FC236}">
                <a16:creationId xmlns:a16="http://schemas.microsoft.com/office/drawing/2014/main" id="{1BFC3D33-6B76-4189-B7A1-37980D558D4A}"/>
              </a:ext>
            </a:extLst>
          </p:cNvPr>
          <p:cNvSpPr>
            <a:spLocks xmlns:a="http://schemas.openxmlformats.org/drawingml/2006/main" noGrp="1"/>
          </p:cNvSpPr>
          <p:nvPr/>
        </p:nvSpPr>
        <p:spPr>
          <a:xfrm xmlns:a="http://schemas.openxmlformats.org/drawingml/2006/main">
            <a:off x="857250" y="26860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Link task, authorization, resource and result records.</a:t>
            </a:r>
          </a:p>
        </p:txBody>
      </p:sp>
      <p:sp>
        <p:nvSpPr>
          <p:cNvPr id="7" name="">
            <a:extLst xmlns:a="http://schemas.openxmlformats.org/drawingml/2006/main">
              <a:ext uri="{FF2B5EF4-FFF2-40B4-BE49-F238E27FC236}">
                <a16:creationId xmlns:a16="http://schemas.microsoft.com/office/drawing/2014/main" id="{EE2BF50D-D537-4EDD-8C7F-03B891082CB3}"/>
              </a:ext>
            </a:extLst>
          </p:cNvPr>
          <p:cNvSpPr>
            <a:spLocks xmlns:a="http://schemas.openxmlformats.org/drawingml/2006/main" noGrp="1"/>
          </p:cNvSpPr>
          <p:nvPr/>
        </p:nvSpPr>
        <p:spPr>
          <a:xfrm xmlns:a="http://schemas.openxmlformats.org/drawingml/2006/main">
            <a:off x="3281363" y="28479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8D920289-A9D5-45EE-8FDF-EEDAB52023D7}"/>
              </a:ext>
            </a:extLst>
          </p:cNvPr>
          <p:cNvSpPr>
            <a:spLocks xmlns:a="http://schemas.openxmlformats.org/drawingml/2006/main" noGrp="1"/>
          </p:cNvSpPr>
          <p:nvPr/>
        </p:nvSpPr>
        <p:spPr>
          <a:xfrm xmlns:a="http://schemas.openxmlformats.org/drawingml/2006/main">
            <a:off x="3433763" y="196215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9" name="">
            <a:extLst xmlns:a="http://schemas.openxmlformats.org/drawingml/2006/main">
              <a:ext uri="{FF2B5EF4-FFF2-40B4-BE49-F238E27FC236}">
                <a16:creationId xmlns:a16="http://schemas.microsoft.com/office/drawing/2014/main" id="{47EB039F-F17C-428F-B775-6C76C8538332}"/>
              </a:ext>
            </a:extLst>
          </p:cNvPr>
          <p:cNvSpPr>
            <a:spLocks xmlns:a="http://schemas.openxmlformats.org/drawingml/2006/main" noGrp="1"/>
          </p:cNvSpPr>
          <p:nvPr/>
        </p:nvSpPr>
        <p:spPr>
          <a:xfrm xmlns:a="http://schemas.openxmlformats.org/drawingml/2006/main">
            <a:off x="3567113" y="21145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Verify</a:t>
            </a:r>
          </a:p>
        </p:txBody>
      </p:sp>
      <p:sp>
        <p:nvSpPr>
          <p:cNvPr id="10" name="">
            <a:extLst xmlns:a="http://schemas.openxmlformats.org/drawingml/2006/main">
              <a:ext uri="{FF2B5EF4-FFF2-40B4-BE49-F238E27FC236}">
                <a16:creationId xmlns:a16="http://schemas.microsoft.com/office/drawing/2014/main" id="{970678CD-9D1B-46EC-95B6-64F918B272D2}"/>
              </a:ext>
            </a:extLst>
          </p:cNvPr>
          <p:cNvSpPr>
            <a:spLocks xmlns:a="http://schemas.openxmlformats.org/drawingml/2006/main" noGrp="1"/>
          </p:cNvSpPr>
          <p:nvPr/>
        </p:nvSpPr>
        <p:spPr>
          <a:xfrm xmlns:a="http://schemas.openxmlformats.org/drawingml/2006/main">
            <a:off x="3567113" y="26860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Use business-system evidence, not agent narration.</a:t>
            </a:r>
          </a:p>
        </p:txBody>
      </p:sp>
      <p:sp>
        <p:nvSpPr>
          <p:cNvPr id="11" name="">
            <a:extLst xmlns:a="http://schemas.openxmlformats.org/drawingml/2006/main">
              <a:ext uri="{FF2B5EF4-FFF2-40B4-BE49-F238E27FC236}">
                <a16:creationId xmlns:a16="http://schemas.microsoft.com/office/drawing/2014/main" id="{CD58DDE2-5D7D-46F2-A561-A2F4EFF83870}"/>
              </a:ext>
            </a:extLst>
          </p:cNvPr>
          <p:cNvSpPr>
            <a:spLocks xmlns:a="http://schemas.openxmlformats.org/drawingml/2006/main" noGrp="1"/>
          </p:cNvSpPr>
          <p:nvPr/>
        </p:nvSpPr>
        <p:spPr>
          <a:xfrm xmlns:a="http://schemas.openxmlformats.org/drawingml/2006/main">
            <a:off x="5991225" y="28479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1006DC4F-422D-421D-B4E9-8AE57DB2D78F}"/>
              </a:ext>
            </a:extLst>
          </p:cNvPr>
          <p:cNvSpPr>
            <a:spLocks xmlns:a="http://schemas.openxmlformats.org/drawingml/2006/main" noGrp="1"/>
          </p:cNvSpPr>
          <p:nvPr/>
        </p:nvSpPr>
        <p:spPr>
          <a:xfrm xmlns:a="http://schemas.openxmlformats.org/drawingml/2006/main">
            <a:off x="6143625" y="1962150"/>
            <a:ext cx="2538413"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13" name="">
            <a:extLst xmlns:a="http://schemas.openxmlformats.org/drawingml/2006/main">
              <a:ext uri="{FF2B5EF4-FFF2-40B4-BE49-F238E27FC236}">
                <a16:creationId xmlns:a16="http://schemas.microsoft.com/office/drawing/2014/main" id="{E77D62B8-9175-4609-88E9-A61FDDD97BD8}"/>
              </a:ext>
            </a:extLst>
          </p:cNvPr>
          <p:cNvSpPr>
            <a:spLocks xmlns:a="http://schemas.openxmlformats.org/drawingml/2006/main" noGrp="1"/>
          </p:cNvSpPr>
          <p:nvPr/>
        </p:nvSpPr>
        <p:spPr>
          <a:xfrm xmlns:a="http://schemas.openxmlformats.org/drawingml/2006/main">
            <a:off x="6276975" y="21145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Stop or revoke</a:t>
            </a:r>
          </a:p>
        </p:txBody>
      </p:sp>
      <p:sp>
        <p:nvSpPr>
          <p:cNvPr id="14" name="">
            <a:extLst xmlns:a="http://schemas.openxmlformats.org/drawingml/2006/main">
              <a:ext uri="{FF2B5EF4-FFF2-40B4-BE49-F238E27FC236}">
                <a16:creationId xmlns:a16="http://schemas.microsoft.com/office/drawing/2014/main" id="{CF36BD26-ABF1-431F-A77E-363B3C1B694D}"/>
              </a:ext>
            </a:extLst>
          </p:cNvPr>
          <p:cNvSpPr>
            <a:spLocks xmlns:a="http://schemas.openxmlformats.org/drawingml/2006/main" noGrp="1"/>
          </p:cNvSpPr>
          <p:nvPr/>
        </p:nvSpPr>
        <p:spPr>
          <a:xfrm xmlns:a="http://schemas.openxmlformats.org/drawingml/2006/main">
            <a:off x="6276975" y="26860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Prevent future work and reconcile in-flight effects.</a:t>
            </a:r>
          </a:p>
        </p:txBody>
      </p:sp>
      <p:sp>
        <p:nvSpPr>
          <p:cNvPr id="15" name="">
            <a:extLst xmlns:a="http://schemas.openxmlformats.org/drawingml/2006/main">
              <a:ext uri="{FF2B5EF4-FFF2-40B4-BE49-F238E27FC236}">
                <a16:creationId xmlns:a16="http://schemas.microsoft.com/office/drawing/2014/main" id="{DFA2BCE3-706A-43CF-BDE5-F38038082B82}"/>
              </a:ext>
            </a:extLst>
          </p:cNvPr>
          <p:cNvSpPr>
            <a:spLocks xmlns:a="http://schemas.openxmlformats.org/drawingml/2006/main" noGrp="1"/>
          </p:cNvSpPr>
          <p:nvPr/>
        </p:nvSpPr>
        <p:spPr>
          <a:xfrm xmlns:a="http://schemas.openxmlformats.org/drawingml/2006/main">
            <a:off x="8701088" y="28479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6F6DD3D9-8435-4893-91F3-1FB064D2FF98}"/>
              </a:ext>
            </a:extLst>
          </p:cNvPr>
          <p:cNvSpPr>
            <a:spLocks xmlns:a="http://schemas.openxmlformats.org/drawingml/2006/main" noGrp="1"/>
          </p:cNvSpPr>
          <p:nvPr/>
        </p:nvSpPr>
        <p:spPr>
          <a:xfrm xmlns:a="http://schemas.openxmlformats.org/drawingml/2006/main">
            <a:off x="8853488" y="196215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17" name="">
            <a:extLst xmlns:a="http://schemas.openxmlformats.org/drawingml/2006/main">
              <a:ext uri="{FF2B5EF4-FFF2-40B4-BE49-F238E27FC236}">
                <a16:creationId xmlns:a16="http://schemas.microsoft.com/office/drawing/2014/main" id="{FAAB326C-594F-4775-9286-0925315BE962}"/>
              </a:ext>
            </a:extLst>
          </p:cNvPr>
          <p:cNvSpPr>
            <a:spLocks xmlns:a="http://schemas.openxmlformats.org/drawingml/2006/main" noGrp="1"/>
          </p:cNvSpPr>
          <p:nvPr/>
        </p:nvSpPr>
        <p:spPr>
          <a:xfrm xmlns:a="http://schemas.openxmlformats.org/drawingml/2006/main">
            <a:off x="8986838" y="21145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Recover</a:t>
            </a:r>
          </a:p>
        </p:txBody>
      </p:sp>
      <p:sp>
        <p:nvSpPr>
          <p:cNvPr id="18" name="">
            <a:extLst xmlns:a="http://schemas.openxmlformats.org/drawingml/2006/main">
              <a:ext uri="{FF2B5EF4-FFF2-40B4-BE49-F238E27FC236}">
                <a16:creationId xmlns:a16="http://schemas.microsoft.com/office/drawing/2014/main" id="{C1F20AD8-A620-4FA9-A23D-AD7DAB7833F4}"/>
              </a:ext>
            </a:extLst>
          </p:cNvPr>
          <p:cNvSpPr>
            <a:spLocks xmlns:a="http://schemas.openxmlformats.org/drawingml/2006/main" noGrp="1"/>
          </p:cNvSpPr>
          <p:nvPr/>
        </p:nvSpPr>
        <p:spPr>
          <a:xfrm xmlns:a="http://schemas.openxmlformats.org/drawingml/2006/main">
            <a:off x="8986838" y="26860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Verify business process and data after restoration.</a:t>
            </a:r>
          </a:p>
        </p:txBody>
      </p:sp>
      <p:sp>
        <p:nvSpPr>
          <p:cNvPr id="19" name="">
            <a:extLst xmlns:a="http://schemas.openxmlformats.org/drawingml/2006/main">
              <a:ext uri="{FF2B5EF4-FFF2-40B4-BE49-F238E27FC236}">
                <a16:creationId xmlns:a16="http://schemas.microsoft.com/office/drawing/2014/main" id="{EC0B49A6-41AD-4BEF-8354-63FD4BED8CB1}"/>
              </a:ext>
            </a:extLst>
          </p:cNvPr>
          <p:cNvSpPr>
            <a:spLocks xmlns:a="http://schemas.openxmlformats.org/drawingml/2006/main" noGrp="1"/>
          </p:cNvSpPr>
          <p:nvPr/>
        </p:nvSpPr>
        <p:spPr>
          <a:xfrm xmlns:a="http://schemas.openxmlformats.org/drawingml/2006/main">
            <a:off x="876300" y="4772025"/>
            <a:ext cx="1019175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9E3C35"/>
                </a:solidFill>
                <a:latin typeface="DejaVu Sans"/>
                <a:ea typeface="DejaVu Sans"/>
                <a:cs typeface="DejaVu Sans"/>
              </a:defRPr>
            </a:pPr>
            <a:r>
              <a:rPr sz="1350">
                <a:solidFill>
                  <a:srgbClr val="9E3C35"/>
                </a:solidFill>
                <a:latin typeface="DejaVu Sans"/>
                <a:ea typeface="DejaVu Sans"/>
                <a:cs typeface="DejaVu Sans"/>
              </a:rPr>
              <a:t>Open questions: who decides a hold, what if policy or audit delivery is unavailable, how do rights changes affect queued work, and how is within-permission misuse limited?</a:t>
            </a:r>
          </a:p>
        </p:txBody>
      </p:sp>
      <p:sp>
        <p:nvSpPr>
          <p:cNvPr id="20" name="">
            <a:extLst xmlns:a="http://schemas.openxmlformats.org/drawingml/2006/main">
              <a:ext uri="{FF2B5EF4-FFF2-40B4-BE49-F238E27FC236}">
                <a16:creationId xmlns:a16="http://schemas.microsoft.com/office/drawing/2014/main" id="{A57F0BF7-2864-4479-B419-B42CB7096330}"/>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7A3B7CF9-2446-42C2-8AB3-B6289F84E23E}"/>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20</a:t>
            </a:r>
          </a:p>
        </p:txBody>
      </p:sp>
    </p:spTree>
    <p:extLst>
      <p:ext uri="{BB962C8B-B14F-4D97-AF65-F5344CB8AC3E}">
        <p14:creationId xmlns:p14="http://schemas.microsoft.com/office/powerpoint/2010/main" val="494965545"/>
      </p:ext>
    </p:extLst>
  </p:cSld>
</p:sld>
</file>

<file path=ppt/slides/slide21.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1" name="">
            <a:extLst xmlns:a="http://schemas.openxmlformats.org/drawingml/2006/main">
              <a:ext uri="{FF2B5EF4-FFF2-40B4-BE49-F238E27FC236}">
                <a16:creationId xmlns:a16="http://schemas.microsoft.com/office/drawing/2014/main" id="{792B290D-7C1D-4B9B-A845-74B553D28669}"/>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5435C3B6-2F60-4FD8-9CEC-9D3B7ACDBE6E}"/>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02. Defend against AI</a:t>
            </a:r>
          </a:p>
        </p:txBody>
      </p:sp>
      <p:sp>
        <p:nvSpPr>
          <p:cNvPr id="3" name="">
            <a:extLst xmlns:a="http://schemas.openxmlformats.org/drawingml/2006/main">
              <a:ext uri="{FF2B5EF4-FFF2-40B4-BE49-F238E27FC236}">
                <a16:creationId xmlns:a16="http://schemas.microsoft.com/office/drawing/2014/main" id="{E91A072B-818B-4BF9-ADC8-7F42B1A11F04}"/>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A6E6EDF6-5E00-4411-8DA7-C77670FA6E8E}"/>
              </a:ext>
            </a:extLst>
          </p:cNvPr>
          <p:cNvSpPr>
            <a:spLocks xmlns:a="http://schemas.openxmlformats.org/drawingml/2006/main" noGrp="1"/>
          </p:cNvSpPr>
          <p:nvPr/>
        </p:nvSpPr>
        <p:spPr>
          <a:xfrm xmlns:a="http://schemas.openxmlformats.org/drawingml/2006/main">
            <a:off x="895350" y="1952625"/>
            <a:ext cx="10287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250" b="1">
                <a:solidFill>
                  <a:srgbClr val="12324A"/>
                </a:solidFill>
                <a:latin typeface="DejaVu Sans"/>
                <a:ea typeface="DejaVu Sans"/>
                <a:cs typeface="DejaVu Sans"/>
              </a:defRPr>
            </a:pPr>
            <a:r>
              <a:rPr sz="2250" b="1">
                <a:solidFill>
                  <a:srgbClr val="12324A"/>
                </a:solidFill>
                <a:latin typeface="DejaVu Sans"/>
                <a:ea typeface="DejaVu Sans"/>
                <a:cs typeface="DejaVu Sans"/>
              </a:rPr>
              <a:t>Question: How do we stop attacks that AI helps attackers carry out?</a:t>
            </a:r>
          </a:p>
        </p:txBody>
      </p:sp>
      <p:sp>
        <p:nvSpPr>
          <p:cNvPr id="5" name="">
            <a:extLst xmlns:a="http://schemas.openxmlformats.org/drawingml/2006/main">
              <a:ext uri="{FF2B5EF4-FFF2-40B4-BE49-F238E27FC236}">
                <a16:creationId xmlns:a16="http://schemas.microsoft.com/office/drawing/2014/main" id="{8A02FD8A-E76E-417D-80F4-3352632CBFB4}"/>
              </a:ext>
            </a:extLst>
          </p:cNvPr>
          <p:cNvSpPr>
            <a:spLocks xmlns:a="http://schemas.openxmlformats.org/drawingml/2006/main" noGrp="1"/>
          </p:cNvSpPr>
          <p:nvPr/>
        </p:nvSpPr>
        <p:spPr>
          <a:xfrm xmlns:a="http://schemas.openxmlformats.org/drawingml/2006/main">
            <a:off x="895350" y="2876550"/>
            <a:ext cx="1009650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650">
                <a:solidFill>
                  <a:srgbClr val="182B3A"/>
                </a:solidFill>
                <a:latin typeface="DejaVu Sans"/>
                <a:ea typeface="DejaVu Sans"/>
                <a:cs typeface="DejaVu Sans"/>
              </a:defRPr>
            </a:pPr>
            <a:r>
              <a:rPr sz="1650">
                <a:solidFill>
                  <a:srgbClr val="182B3A"/>
                </a:solidFill>
                <a:latin typeface="DejaVu Sans"/>
                <a:ea typeface="DejaVu Sans"/>
                <a:cs typeface="DejaVu Sans"/>
              </a:rPr>
              <a:t>AI can make familiar attacker behavior faster or more convincing. Defenses should respond to harmful behavior and business consequence without waiting for proof that AI was involved.</a:t>
            </a:r>
          </a:p>
        </p:txBody>
      </p:sp>
      <p:sp>
        <p:nvSpPr>
          <p:cNvPr id="6" name="">
            <a:extLst xmlns:a="http://schemas.openxmlformats.org/drawingml/2006/main">
              <a:ext uri="{FF2B5EF4-FFF2-40B4-BE49-F238E27FC236}">
                <a16:creationId xmlns:a16="http://schemas.microsoft.com/office/drawing/2014/main" id="{B74B5E23-6135-4842-883A-E7E915A57643}"/>
              </a:ext>
            </a:extLst>
          </p:cNvPr>
          <p:cNvSpPr>
            <a:spLocks xmlns:a="http://schemas.openxmlformats.org/drawingml/2006/main" noGrp="1"/>
          </p:cNvSpPr>
          <p:nvPr/>
        </p:nvSpPr>
        <p:spPr>
          <a:xfrm xmlns:a="http://schemas.openxmlformats.org/drawingml/2006/main">
            <a:off x="609600" y="4286250"/>
            <a:ext cx="10972800" cy="552450"/>
          </a:xfrm>
          <a:prstGeom xmlns:a="http://schemas.openxmlformats.org/drawingml/2006/main" prst="roundRect">
            <a:avLst>
              <a:gd name="adj" fmla="val 13793"/>
            </a:avLst>
          </a:prstGeom>
          <a:solidFill xmlns:a="http://schemas.openxmlformats.org/drawingml/2006/main">
            <a:srgbClr val="D98916"/>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897D3F67-39EC-4807-903C-1E8FDC916661}"/>
              </a:ext>
            </a:extLst>
          </p:cNvPr>
          <p:cNvSpPr>
            <a:spLocks xmlns:a="http://schemas.openxmlformats.org/drawingml/2006/main" noGrp="1"/>
          </p:cNvSpPr>
          <p:nvPr/>
        </p:nvSpPr>
        <p:spPr>
          <a:xfrm xmlns:a="http://schemas.openxmlformats.org/drawingml/2006/main">
            <a:off x="838200" y="441960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Design focus</a:t>
            </a:r>
          </a:p>
        </p:txBody>
      </p:sp>
      <p:sp>
        <p:nvSpPr>
          <p:cNvPr id="8" name="">
            <a:extLst xmlns:a="http://schemas.openxmlformats.org/drawingml/2006/main">
              <a:ext uri="{FF2B5EF4-FFF2-40B4-BE49-F238E27FC236}">
                <a16:creationId xmlns:a16="http://schemas.microsoft.com/office/drawing/2014/main" id="{3417E51A-9431-4BBD-BC9F-36739041D652}"/>
              </a:ext>
            </a:extLst>
          </p:cNvPr>
          <p:cNvSpPr>
            <a:spLocks xmlns:a="http://schemas.openxmlformats.org/drawingml/2006/main" noGrp="1"/>
          </p:cNvSpPr>
          <p:nvPr/>
        </p:nvSpPr>
        <p:spPr>
          <a:xfrm xmlns:a="http://schemas.openxmlformats.org/drawingml/2006/main">
            <a:off x="3181350" y="443865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Interrupt fraud, compromise, data loss and disruption through control boundaries, evidence and recovery.</a:t>
            </a:r>
          </a:p>
        </p:txBody>
      </p:sp>
      <p:sp>
        <p:nvSpPr>
          <p:cNvPr id="9" name="">
            <a:extLst xmlns:a="http://schemas.openxmlformats.org/drawingml/2006/main">
              <a:ext uri="{FF2B5EF4-FFF2-40B4-BE49-F238E27FC236}">
                <a16:creationId xmlns:a16="http://schemas.microsoft.com/office/drawing/2014/main" id="{0CE423C7-84B7-4C05-B815-75552AA8BE0C}"/>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0" name="">
            <a:extLst xmlns:a="http://schemas.openxmlformats.org/drawingml/2006/main">
              <a:ext uri="{FF2B5EF4-FFF2-40B4-BE49-F238E27FC236}">
                <a16:creationId xmlns:a16="http://schemas.microsoft.com/office/drawing/2014/main" id="{5B1C0C89-3DE5-4BE7-BEA0-38EF46BF91CD}"/>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21</a:t>
            </a:r>
          </a:p>
        </p:txBody>
      </p:sp>
    </p:spTree>
    <p:extLst>
      <p:ext uri="{BB962C8B-B14F-4D97-AF65-F5344CB8AC3E}">
        <p14:creationId xmlns:p14="http://schemas.microsoft.com/office/powerpoint/2010/main" val="154430250"/>
      </p:ext>
    </p:extLst>
  </p:cSld>
</p:sld>
</file>

<file path=ppt/slides/slide22.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7" name="">
            <a:extLst xmlns:a="http://schemas.openxmlformats.org/drawingml/2006/main">
              <a:ext uri="{FF2B5EF4-FFF2-40B4-BE49-F238E27FC236}">
                <a16:creationId xmlns:a16="http://schemas.microsoft.com/office/drawing/2014/main" id="{55484FD5-601C-4378-971F-5EC6F7D6A946}"/>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ORIGINAL REFERENCE VISUAL</a:t>
            </a:r>
          </a:p>
        </p:txBody>
      </p:sp>
      <p:sp>
        <p:nvSpPr>
          <p:cNvPr id="2" name="">
            <a:extLst xmlns:a="http://schemas.openxmlformats.org/drawingml/2006/main">
              <a:ext uri="{FF2B5EF4-FFF2-40B4-BE49-F238E27FC236}">
                <a16:creationId xmlns:a16="http://schemas.microsoft.com/office/drawing/2014/main" id="{1DB7F016-76BF-4559-B702-AC805F722CB8}"/>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Defend against AI</a:t>
            </a:r>
          </a:p>
        </p:txBody>
      </p:sp>
      <p:sp>
        <p:nvSpPr>
          <p:cNvPr id="3" name="">
            <a:extLst xmlns:a="http://schemas.openxmlformats.org/drawingml/2006/main">
              <a:ext uri="{FF2B5EF4-FFF2-40B4-BE49-F238E27FC236}">
                <a16:creationId xmlns:a16="http://schemas.microsoft.com/office/drawing/2014/main" id="{E0A98EBF-EE23-4574-8581-731B347C5B47}"/>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pic>
        <p:nvPicPr>
          <p:cNvPr id="10" name=""/>
          <p:cNvPicPr>
            <a:picLocks xmlns:a="http://schemas.openxmlformats.org/drawingml/2006/main" noChangeAspect="1"/>
          </p:cNvPicPr>
          <p:nvPr/>
        </p:nvPicPr>
        <p:blipFill>
          <a:blip xmlns:r="http://schemas.openxmlformats.org/officeDocument/2006/relationships" xmlns:a="http://schemas.openxmlformats.org/drawingml/2006/main" r:embed="R96a8e5c0a8454ee4"/>
          <a:stretch xmlns:a="http://schemas.openxmlformats.org/drawingml/2006/main"/>
        </p:blipFill>
        <p:spPr>
          <a:xfrm xmlns:a="http://schemas.openxmlformats.org/drawingml/2006/main">
            <a:off x="1780294" y="1466850"/>
            <a:ext cx="8631411" cy="4857750"/>
          </a:xfrm>
          <a:prstGeom xmlns:a="http://schemas.openxmlformats.org/drawingml/2006/main" prst="rect">
            <a:avLst/>
          </a:prstGeom>
        </p:spPr>
      </p:pic>
      <p:sp>
        <p:nvSpPr>
          <p:cNvPr id="5" name="">
            <a:extLst xmlns:a="http://schemas.openxmlformats.org/drawingml/2006/main">
              <a:ext uri="{FF2B5EF4-FFF2-40B4-BE49-F238E27FC236}">
                <a16:creationId xmlns:a16="http://schemas.microsoft.com/office/drawing/2014/main" id="{49C819D2-126C-4385-AD79-E4601A182336}"/>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6" name="">
            <a:extLst xmlns:a="http://schemas.openxmlformats.org/drawingml/2006/main">
              <a:ext uri="{FF2B5EF4-FFF2-40B4-BE49-F238E27FC236}">
                <a16:creationId xmlns:a16="http://schemas.microsoft.com/office/drawing/2014/main" id="{E6E42FE1-8746-4254-BC63-7AC8134EE590}"/>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22</a:t>
            </a:r>
          </a:p>
        </p:txBody>
      </p:sp>
    </p:spTree>
    <p:extLst>
      <p:ext uri="{BB962C8B-B14F-4D97-AF65-F5344CB8AC3E}">
        <p14:creationId xmlns:p14="http://schemas.microsoft.com/office/powerpoint/2010/main" val="22485291"/>
      </p:ext>
    </p:extLst>
  </p:cSld>
</p:sld>
</file>

<file path=ppt/slides/slide23.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8" name="">
            <a:extLst xmlns:a="http://schemas.openxmlformats.org/drawingml/2006/main">
              <a:ext uri="{FF2B5EF4-FFF2-40B4-BE49-F238E27FC236}">
                <a16:creationId xmlns:a16="http://schemas.microsoft.com/office/drawing/2014/main" id="{E22387D7-23E6-4BD4-A56D-A75972762FD3}"/>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B8E6CEA1-8083-46C9-9AEF-8C0FE1ECF7C4}"/>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Three representative attack paths</a:t>
            </a:r>
          </a:p>
        </p:txBody>
      </p:sp>
      <p:sp>
        <p:nvSpPr>
          <p:cNvPr id="3" name="">
            <a:extLst xmlns:a="http://schemas.openxmlformats.org/drawingml/2006/main">
              <a:ext uri="{FF2B5EF4-FFF2-40B4-BE49-F238E27FC236}">
                <a16:creationId xmlns:a16="http://schemas.microsoft.com/office/drawing/2014/main" id="{A6AD826D-8CC5-497A-A3AD-FE0D3017CEE9}"/>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84CBA88A-E058-4992-8BA0-CDA1F8659AA8}"/>
              </a:ext>
            </a:extLst>
          </p:cNvPr>
          <p:cNvSpPr>
            <a:spLocks xmlns:a="http://schemas.openxmlformats.org/drawingml/2006/main" noGrp="1"/>
          </p:cNvSpPr>
          <p:nvPr/>
        </p:nvSpPr>
        <p:spPr>
          <a:xfrm xmlns:a="http://schemas.openxmlformats.org/drawingml/2006/main">
            <a:off x="723900" y="2095500"/>
            <a:ext cx="3441700"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5" name="">
            <a:extLst xmlns:a="http://schemas.openxmlformats.org/drawingml/2006/main">
              <a:ext uri="{FF2B5EF4-FFF2-40B4-BE49-F238E27FC236}">
                <a16:creationId xmlns:a16="http://schemas.microsoft.com/office/drawing/2014/main" id="{80BD8CF0-7C82-4175-AC07-6A6EB649BD70}"/>
              </a:ext>
            </a:extLst>
          </p:cNvPr>
          <p:cNvSpPr>
            <a:spLocks xmlns:a="http://schemas.openxmlformats.org/drawingml/2006/main" noGrp="1"/>
          </p:cNvSpPr>
          <p:nvPr/>
        </p:nvSpPr>
        <p:spPr>
          <a:xfrm xmlns:a="http://schemas.openxmlformats.org/drawingml/2006/main">
            <a:off x="857250" y="2247900"/>
            <a:ext cx="3175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Impersonation and fraud</a:t>
            </a:r>
          </a:p>
        </p:txBody>
      </p:sp>
      <p:sp>
        <p:nvSpPr>
          <p:cNvPr id="6" name="">
            <a:extLst xmlns:a="http://schemas.openxmlformats.org/drawingml/2006/main">
              <a:ext uri="{FF2B5EF4-FFF2-40B4-BE49-F238E27FC236}">
                <a16:creationId xmlns:a16="http://schemas.microsoft.com/office/drawing/2014/main" id="{1785B82B-2DD2-4AA4-83AA-3C02E2C4AB8F}"/>
              </a:ext>
            </a:extLst>
          </p:cNvPr>
          <p:cNvSpPr>
            <a:spLocks xmlns:a="http://schemas.openxmlformats.org/drawingml/2006/main" noGrp="1"/>
          </p:cNvSpPr>
          <p:nvPr/>
        </p:nvSpPr>
        <p:spPr>
          <a:xfrm xmlns:a="http://schemas.openxmlformats.org/drawingml/2006/main">
            <a:off x="857250" y="2819400"/>
            <a:ext cx="317500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Convincing messages and identities can seek a sensitive business change.</a:t>
            </a:r>
          </a:p>
        </p:txBody>
      </p:sp>
      <p:sp>
        <p:nvSpPr>
          <p:cNvPr id="7" name="">
            <a:extLst xmlns:a="http://schemas.openxmlformats.org/drawingml/2006/main">
              <a:ext uri="{FF2B5EF4-FFF2-40B4-BE49-F238E27FC236}">
                <a16:creationId xmlns:a16="http://schemas.microsoft.com/office/drawing/2014/main" id="{47DA334A-2A8F-4BB3-A6A2-999C191350B7}"/>
              </a:ext>
            </a:extLst>
          </p:cNvPr>
          <p:cNvSpPr>
            <a:spLocks xmlns:a="http://schemas.openxmlformats.org/drawingml/2006/main" noGrp="1"/>
          </p:cNvSpPr>
          <p:nvPr/>
        </p:nvSpPr>
        <p:spPr>
          <a:xfrm xmlns:a="http://schemas.openxmlformats.org/drawingml/2006/main">
            <a:off x="4184650" y="29813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5EA05992-328B-49FF-8D18-4C4B11B3B71C}"/>
              </a:ext>
            </a:extLst>
          </p:cNvPr>
          <p:cNvSpPr>
            <a:spLocks xmlns:a="http://schemas.openxmlformats.org/drawingml/2006/main" noGrp="1"/>
          </p:cNvSpPr>
          <p:nvPr/>
        </p:nvSpPr>
        <p:spPr>
          <a:xfrm xmlns:a="http://schemas.openxmlformats.org/drawingml/2006/main">
            <a:off x="4337050" y="2095500"/>
            <a:ext cx="3441700"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9" name="">
            <a:extLst xmlns:a="http://schemas.openxmlformats.org/drawingml/2006/main">
              <a:ext uri="{FF2B5EF4-FFF2-40B4-BE49-F238E27FC236}">
                <a16:creationId xmlns:a16="http://schemas.microsoft.com/office/drawing/2014/main" id="{251BB624-8B9A-4375-B113-8BF9EA425660}"/>
              </a:ext>
            </a:extLst>
          </p:cNvPr>
          <p:cNvSpPr>
            <a:spLocks xmlns:a="http://schemas.openxmlformats.org/drawingml/2006/main" noGrp="1"/>
          </p:cNvSpPr>
          <p:nvPr/>
        </p:nvSpPr>
        <p:spPr>
          <a:xfrm xmlns:a="http://schemas.openxmlformats.org/drawingml/2006/main">
            <a:off x="4470400" y="2247900"/>
            <a:ext cx="3175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Automated intrusion</a:t>
            </a:r>
          </a:p>
        </p:txBody>
      </p:sp>
      <p:sp>
        <p:nvSpPr>
          <p:cNvPr id="10" name="">
            <a:extLst xmlns:a="http://schemas.openxmlformats.org/drawingml/2006/main">
              <a:ext uri="{FF2B5EF4-FFF2-40B4-BE49-F238E27FC236}">
                <a16:creationId xmlns:a16="http://schemas.microsoft.com/office/drawing/2014/main" id="{48266522-8743-40CB-8CCA-4F5344773B41}"/>
              </a:ext>
            </a:extLst>
          </p:cNvPr>
          <p:cNvSpPr>
            <a:spLocks xmlns:a="http://schemas.openxmlformats.org/drawingml/2006/main" noGrp="1"/>
          </p:cNvSpPr>
          <p:nvPr/>
        </p:nvSpPr>
        <p:spPr>
          <a:xfrm xmlns:a="http://schemas.openxmlformats.org/drawingml/2006/main">
            <a:off x="4470400" y="2819400"/>
            <a:ext cx="317500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Faster discovery and exploitation can expand a compromise path.</a:t>
            </a:r>
          </a:p>
        </p:txBody>
      </p:sp>
      <p:sp>
        <p:nvSpPr>
          <p:cNvPr id="11" name="">
            <a:extLst xmlns:a="http://schemas.openxmlformats.org/drawingml/2006/main">
              <a:ext uri="{FF2B5EF4-FFF2-40B4-BE49-F238E27FC236}">
                <a16:creationId xmlns:a16="http://schemas.microsoft.com/office/drawing/2014/main" id="{C9325B5A-6EEC-4820-A3A0-1F1402D36AA8}"/>
              </a:ext>
            </a:extLst>
          </p:cNvPr>
          <p:cNvSpPr>
            <a:spLocks xmlns:a="http://schemas.openxmlformats.org/drawingml/2006/main" noGrp="1"/>
          </p:cNvSpPr>
          <p:nvPr/>
        </p:nvSpPr>
        <p:spPr>
          <a:xfrm xmlns:a="http://schemas.openxmlformats.org/drawingml/2006/main">
            <a:off x="7797800" y="29813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E149DE6A-14A1-4FDD-BA4B-430BBE55F2DA}"/>
              </a:ext>
            </a:extLst>
          </p:cNvPr>
          <p:cNvSpPr>
            <a:spLocks xmlns:a="http://schemas.openxmlformats.org/drawingml/2006/main" noGrp="1"/>
          </p:cNvSpPr>
          <p:nvPr/>
        </p:nvSpPr>
        <p:spPr>
          <a:xfrm xmlns:a="http://schemas.openxmlformats.org/drawingml/2006/main">
            <a:off x="7950200" y="2095500"/>
            <a:ext cx="3441700"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13" name="">
            <a:extLst xmlns:a="http://schemas.openxmlformats.org/drawingml/2006/main">
              <a:ext uri="{FF2B5EF4-FFF2-40B4-BE49-F238E27FC236}">
                <a16:creationId xmlns:a16="http://schemas.microsoft.com/office/drawing/2014/main" id="{F5EE100E-73B0-47DF-8656-A1002BFAC0B7}"/>
              </a:ext>
            </a:extLst>
          </p:cNvPr>
          <p:cNvSpPr>
            <a:spLocks xmlns:a="http://schemas.openxmlformats.org/drawingml/2006/main" noGrp="1"/>
          </p:cNvSpPr>
          <p:nvPr/>
        </p:nvSpPr>
        <p:spPr>
          <a:xfrm xmlns:a="http://schemas.openxmlformats.org/drawingml/2006/main">
            <a:off x="8083550" y="2247900"/>
            <a:ext cx="3175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Attacks on AI workflows</a:t>
            </a:r>
          </a:p>
        </p:txBody>
      </p:sp>
      <p:sp>
        <p:nvSpPr>
          <p:cNvPr id="14" name="">
            <a:extLst xmlns:a="http://schemas.openxmlformats.org/drawingml/2006/main">
              <a:ext uri="{FF2B5EF4-FFF2-40B4-BE49-F238E27FC236}">
                <a16:creationId xmlns:a16="http://schemas.microsoft.com/office/drawing/2014/main" id="{89A9FEAA-6A2A-473A-A6C1-A6AC1F0CF8EE}"/>
              </a:ext>
            </a:extLst>
          </p:cNvPr>
          <p:cNvSpPr>
            <a:spLocks xmlns:a="http://schemas.openxmlformats.org/drawingml/2006/main" noGrp="1"/>
          </p:cNvSpPr>
          <p:nvPr/>
        </p:nvSpPr>
        <p:spPr>
          <a:xfrm xmlns:a="http://schemas.openxmlformats.org/drawingml/2006/main">
            <a:off x="8083550" y="2819400"/>
            <a:ext cx="317500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Hostile content and tool abuse can redirect a connected workflow.</a:t>
            </a:r>
          </a:p>
        </p:txBody>
      </p:sp>
      <p:sp>
        <p:nvSpPr>
          <p:cNvPr id="15" name="">
            <a:extLst xmlns:a="http://schemas.openxmlformats.org/drawingml/2006/main">
              <a:ext uri="{FF2B5EF4-FFF2-40B4-BE49-F238E27FC236}">
                <a16:creationId xmlns:a16="http://schemas.microsoft.com/office/drawing/2014/main" id="{DDB296A9-9EB0-4C4A-BB09-7F7BA7A028F5}"/>
              </a:ext>
            </a:extLst>
          </p:cNvPr>
          <p:cNvSpPr>
            <a:spLocks xmlns:a="http://schemas.openxmlformats.org/drawingml/2006/main" noGrp="1"/>
          </p:cNvSpPr>
          <p:nvPr/>
        </p:nvSpPr>
        <p:spPr>
          <a:xfrm xmlns:a="http://schemas.openxmlformats.org/drawingml/2006/main">
            <a:off x="914400" y="4714875"/>
            <a:ext cx="9525000" cy="3524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Each path needs a real interruption point. The middle control boundary must produce evidence for investigation and recovery.</a:t>
            </a:r>
          </a:p>
        </p:txBody>
      </p:sp>
      <p:sp>
        <p:nvSpPr>
          <p:cNvPr id="16" name="">
            <a:extLst xmlns:a="http://schemas.openxmlformats.org/drawingml/2006/main">
              <a:ext uri="{FF2B5EF4-FFF2-40B4-BE49-F238E27FC236}">
                <a16:creationId xmlns:a16="http://schemas.microsoft.com/office/drawing/2014/main" id="{25924E7D-B90F-448B-9F20-BF248AC2B890}"/>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7" name="">
            <a:extLst xmlns:a="http://schemas.openxmlformats.org/drawingml/2006/main">
              <a:ext uri="{FF2B5EF4-FFF2-40B4-BE49-F238E27FC236}">
                <a16:creationId xmlns:a16="http://schemas.microsoft.com/office/drawing/2014/main" id="{7B5EF164-3BCD-4BF5-BCD5-85E604E4539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23</a:t>
            </a:r>
          </a:p>
        </p:txBody>
      </p:sp>
    </p:spTree>
    <p:extLst>
      <p:ext uri="{BB962C8B-B14F-4D97-AF65-F5344CB8AC3E}">
        <p14:creationId xmlns:p14="http://schemas.microsoft.com/office/powerpoint/2010/main" val="1539204007"/>
      </p:ext>
    </p:extLst>
  </p:cSld>
</p:sld>
</file>

<file path=ppt/slides/slide24.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8ED3B4AC-5B24-4D02-943B-9E63EFEBB014}"/>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46AC04DA-2D42-49E0-B84E-91BA03CA24FF}"/>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Supplier-change impersonation</a:t>
            </a:r>
          </a:p>
        </p:txBody>
      </p:sp>
      <p:sp>
        <p:nvSpPr>
          <p:cNvPr id="3" name="">
            <a:extLst xmlns:a="http://schemas.openxmlformats.org/drawingml/2006/main">
              <a:ext uri="{FF2B5EF4-FFF2-40B4-BE49-F238E27FC236}">
                <a16:creationId xmlns:a16="http://schemas.microsoft.com/office/drawing/2014/main" id="{446C3E9D-1235-47C8-BFA5-F6F609F6E2FD}"/>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5BD1B85A-064D-4325-896A-16A9E7D88717}"/>
              </a:ext>
            </a:extLst>
          </p:cNvPr>
          <p:cNvSpPr>
            <a:spLocks xmlns:a="http://schemas.openxmlformats.org/drawingml/2006/main" noGrp="1"/>
          </p:cNvSpPr>
          <p:nvPr/>
        </p:nvSpPr>
        <p:spPr>
          <a:xfrm xmlns:a="http://schemas.openxmlformats.org/drawingml/2006/main">
            <a:off x="723900" y="2000250"/>
            <a:ext cx="2538413"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5" name="">
            <a:extLst xmlns:a="http://schemas.openxmlformats.org/drawingml/2006/main">
              <a:ext uri="{FF2B5EF4-FFF2-40B4-BE49-F238E27FC236}">
                <a16:creationId xmlns:a16="http://schemas.microsoft.com/office/drawing/2014/main" id="{5E47F931-C58B-435E-A7BC-24E22F2E8EBA}"/>
              </a:ext>
            </a:extLst>
          </p:cNvPr>
          <p:cNvSpPr>
            <a:spLocks xmlns:a="http://schemas.openxmlformats.org/drawingml/2006/main" noGrp="1"/>
          </p:cNvSpPr>
          <p:nvPr/>
        </p:nvSpPr>
        <p:spPr>
          <a:xfrm xmlns:a="http://schemas.openxmlformats.org/drawingml/2006/main">
            <a:off x="857250"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Convincing request</a:t>
            </a:r>
          </a:p>
        </p:txBody>
      </p:sp>
      <p:sp>
        <p:nvSpPr>
          <p:cNvPr id="6" name="">
            <a:extLst xmlns:a="http://schemas.openxmlformats.org/drawingml/2006/main">
              <a:ext uri="{FF2B5EF4-FFF2-40B4-BE49-F238E27FC236}">
                <a16:creationId xmlns:a16="http://schemas.microsoft.com/office/drawing/2014/main" id="{0AB0EAB5-B052-493B-B451-A0549797E3DE}"/>
              </a:ext>
            </a:extLst>
          </p:cNvPr>
          <p:cNvSpPr>
            <a:spLocks xmlns:a="http://schemas.openxmlformats.org/drawingml/2006/main" noGrp="1"/>
          </p:cNvSpPr>
          <p:nvPr/>
        </p:nvSpPr>
        <p:spPr>
          <a:xfrm xmlns:a="http://schemas.openxmlformats.org/drawingml/2006/main">
            <a:off x="857250"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 message, voice or compromised account asks for bank-detail change.</a:t>
            </a:r>
          </a:p>
        </p:txBody>
      </p:sp>
      <p:sp>
        <p:nvSpPr>
          <p:cNvPr id="7" name="">
            <a:extLst xmlns:a="http://schemas.openxmlformats.org/drawingml/2006/main">
              <a:ext uri="{FF2B5EF4-FFF2-40B4-BE49-F238E27FC236}">
                <a16:creationId xmlns:a16="http://schemas.microsoft.com/office/drawing/2014/main" id="{E4369AA8-44C5-442F-A004-D987C230EB8B}"/>
              </a:ext>
            </a:extLst>
          </p:cNvPr>
          <p:cNvSpPr>
            <a:spLocks xmlns:a="http://schemas.openxmlformats.org/drawingml/2006/main" noGrp="1"/>
          </p:cNvSpPr>
          <p:nvPr/>
        </p:nvSpPr>
        <p:spPr>
          <a:xfrm xmlns:a="http://schemas.openxmlformats.org/drawingml/2006/main">
            <a:off x="3281363"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4CE5D312-4CF2-46E5-8689-756565227912}"/>
              </a:ext>
            </a:extLst>
          </p:cNvPr>
          <p:cNvSpPr>
            <a:spLocks xmlns:a="http://schemas.openxmlformats.org/drawingml/2006/main" noGrp="1"/>
          </p:cNvSpPr>
          <p:nvPr/>
        </p:nvSpPr>
        <p:spPr>
          <a:xfrm xmlns:a="http://schemas.openxmlformats.org/drawingml/2006/main">
            <a:off x="3433763" y="200025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9" name="">
            <a:extLst xmlns:a="http://schemas.openxmlformats.org/drawingml/2006/main">
              <a:ext uri="{FF2B5EF4-FFF2-40B4-BE49-F238E27FC236}">
                <a16:creationId xmlns:a16="http://schemas.microsoft.com/office/drawing/2014/main" id="{56B62B99-4686-41ED-841D-3A9F0D8BE0EA}"/>
              </a:ext>
            </a:extLst>
          </p:cNvPr>
          <p:cNvSpPr>
            <a:spLocks xmlns:a="http://schemas.openxmlformats.org/drawingml/2006/main" noGrp="1"/>
          </p:cNvSpPr>
          <p:nvPr/>
        </p:nvSpPr>
        <p:spPr>
          <a:xfrm xmlns:a="http://schemas.openxmlformats.org/drawingml/2006/main">
            <a:off x="3567113"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Independent verification</a:t>
            </a:r>
          </a:p>
        </p:txBody>
      </p:sp>
      <p:sp>
        <p:nvSpPr>
          <p:cNvPr id="10" name="">
            <a:extLst xmlns:a="http://schemas.openxmlformats.org/drawingml/2006/main">
              <a:ext uri="{FF2B5EF4-FFF2-40B4-BE49-F238E27FC236}">
                <a16:creationId xmlns:a16="http://schemas.microsoft.com/office/drawing/2014/main" id="{8B738184-7CF6-4685-BC79-8B7371DF97DB}"/>
              </a:ext>
            </a:extLst>
          </p:cNvPr>
          <p:cNvSpPr>
            <a:spLocks xmlns:a="http://schemas.openxmlformats.org/drawingml/2006/main" noGrp="1"/>
          </p:cNvSpPr>
          <p:nvPr/>
        </p:nvSpPr>
        <p:spPr>
          <a:xfrm xmlns:a="http://schemas.openxmlformats.org/drawingml/2006/main">
            <a:off x="3567113"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Use a known contact route and the actual supplier-change approval process.</a:t>
            </a:r>
          </a:p>
        </p:txBody>
      </p:sp>
      <p:sp>
        <p:nvSpPr>
          <p:cNvPr id="11" name="">
            <a:extLst xmlns:a="http://schemas.openxmlformats.org/drawingml/2006/main">
              <a:ext uri="{FF2B5EF4-FFF2-40B4-BE49-F238E27FC236}">
                <a16:creationId xmlns:a16="http://schemas.microsoft.com/office/drawing/2014/main" id="{C989A151-7E86-4C9A-9145-101B12BBCE0B}"/>
              </a:ext>
            </a:extLst>
          </p:cNvPr>
          <p:cNvSpPr>
            <a:spLocks xmlns:a="http://schemas.openxmlformats.org/drawingml/2006/main" noGrp="1"/>
          </p:cNvSpPr>
          <p:nvPr/>
        </p:nvSpPr>
        <p:spPr>
          <a:xfrm xmlns:a="http://schemas.openxmlformats.org/drawingml/2006/main">
            <a:off x="5991225"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60AB2680-2002-46FF-8B47-35C673EE2051}"/>
              </a:ext>
            </a:extLst>
          </p:cNvPr>
          <p:cNvSpPr>
            <a:spLocks xmlns:a="http://schemas.openxmlformats.org/drawingml/2006/main" noGrp="1"/>
          </p:cNvSpPr>
          <p:nvPr/>
        </p:nvSpPr>
        <p:spPr>
          <a:xfrm xmlns:a="http://schemas.openxmlformats.org/drawingml/2006/main">
            <a:off x="6143625" y="200025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3" name="">
            <a:extLst xmlns:a="http://schemas.openxmlformats.org/drawingml/2006/main">
              <a:ext uri="{FF2B5EF4-FFF2-40B4-BE49-F238E27FC236}">
                <a16:creationId xmlns:a16="http://schemas.microsoft.com/office/drawing/2014/main" id="{0058E844-7B10-45C1-A781-B329A70CD054}"/>
              </a:ext>
            </a:extLst>
          </p:cNvPr>
          <p:cNvSpPr>
            <a:spLocks xmlns:a="http://schemas.openxmlformats.org/drawingml/2006/main" noGrp="1"/>
          </p:cNvSpPr>
          <p:nvPr/>
        </p:nvSpPr>
        <p:spPr>
          <a:xfrm xmlns:a="http://schemas.openxmlformats.org/drawingml/2006/main">
            <a:off x="6276975"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Investigate</a:t>
            </a:r>
          </a:p>
        </p:txBody>
      </p:sp>
      <p:sp>
        <p:nvSpPr>
          <p:cNvPr id="14" name="">
            <a:extLst xmlns:a="http://schemas.openxmlformats.org/drawingml/2006/main">
              <a:ext uri="{FF2B5EF4-FFF2-40B4-BE49-F238E27FC236}">
                <a16:creationId xmlns:a16="http://schemas.microsoft.com/office/drawing/2014/main" id="{00875385-C604-4B89-9DD4-22A6C52E74A0}"/>
              </a:ext>
            </a:extLst>
          </p:cNvPr>
          <p:cNvSpPr>
            <a:spLocks xmlns:a="http://schemas.openxmlformats.org/drawingml/2006/main" noGrp="1"/>
          </p:cNvSpPr>
          <p:nvPr/>
        </p:nvSpPr>
        <p:spPr>
          <a:xfrm xmlns:a="http://schemas.openxmlformats.org/drawingml/2006/main">
            <a:off x="6276975"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Correlate request, verification, account, approval and transaction events.</a:t>
            </a:r>
          </a:p>
        </p:txBody>
      </p:sp>
      <p:sp>
        <p:nvSpPr>
          <p:cNvPr id="15" name="">
            <a:extLst xmlns:a="http://schemas.openxmlformats.org/drawingml/2006/main">
              <a:ext uri="{FF2B5EF4-FFF2-40B4-BE49-F238E27FC236}">
                <a16:creationId xmlns:a16="http://schemas.microsoft.com/office/drawing/2014/main" id="{D6FAED57-1DB5-488D-8B9F-EEA269FADF7B}"/>
              </a:ext>
            </a:extLst>
          </p:cNvPr>
          <p:cNvSpPr>
            <a:spLocks xmlns:a="http://schemas.openxmlformats.org/drawingml/2006/main" noGrp="1"/>
          </p:cNvSpPr>
          <p:nvPr/>
        </p:nvSpPr>
        <p:spPr>
          <a:xfrm xmlns:a="http://schemas.openxmlformats.org/drawingml/2006/main">
            <a:off x="8701088"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A0811334-033F-4E34-9F22-68AB0A040D95}"/>
              </a:ext>
            </a:extLst>
          </p:cNvPr>
          <p:cNvSpPr>
            <a:spLocks xmlns:a="http://schemas.openxmlformats.org/drawingml/2006/main" noGrp="1"/>
          </p:cNvSpPr>
          <p:nvPr/>
        </p:nvSpPr>
        <p:spPr>
          <a:xfrm xmlns:a="http://schemas.openxmlformats.org/drawingml/2006/main">
            <a:off x="8853488" y="200025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17" name="">
            <a:extLst xmlns:a="http://schemas.openxmlformats.org/drawingml/2006/main">
              <a:ext uri="{FF2B5EF4-FFF2-40B4-BE49-F238E27FC236}">
                <a16:creationId xmlns:a16="http://schemas.microsoft.com/office/drawing/2014/main" id="{FCEA86AC-D856-4669-8AF2-695625D1EF87}"/>
              </a:ext>
            </a:extLst>
          </p:cNvPr>
          <p:cNvSpPr>
            <a:spLocks xmlns:a="http://schemas.openxmlformats.org/drawingml/2006/main" noGrp="1"/>
          </p:cNvSpPr>
          <p:nvPr/>
        </p:nvSpPr>
        <p:spPr>
          <a:xfrm xmlns:a="http://schemas.openxmlformats.org/drawingml/2006/main">
            <a:off x="8986838"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Contain and reconcile</a:t>
            </a:r>
          </a:p>
        </p:txBody>
      </p:sp>
      <p:sp>
        <p:nvSpPr>
          <p:cNvPr id="18" name="">
            <a:extLst xmlns:a="http://schemas.openxmlformats.org/drawingml/2006/main">
              <a:ext uri="{FF2B5EF4-FFF2-40B4-BE49-F238E27FC236}">
                <a16:creationId xmlns:a16="http://schemas.microsoft.com/office/drawing/2014/main" id="{68E41794-56D8-41E7-80A4-5B66DC440F03}"/>
              </a:ext>
            </a:extLst>
          </p:cNvPr>
          <p:cNvSpPr>
            <a:spLocks xmlns:a="http://schemas.openxmlformats.org/drawingml/2006/main" noGrp="1"/>
          </p:cNvSpPr>
          <p:nvPr/>
        </p:nvSpPr>
        <p:spPr>
          <a:xfrm xmlns:a="http://schemas.openxmlformats.org/drawingml/2006/main">
            <a:off x="8986838"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Revoke access, pause or reconcile a transaction, then verify the supplier record.</a:t>
            </a:r>
          </a:p>
        </p:txBody>
      </p:sp>
      <p:sp>
        <p:nvSpPr>
          <p:cNvPr id="19" name="">
            <a:extLst xmlns:a="http://schemas.openxmlformats.org/drawingml/2006/main">
              <a:ext uri="{FF2B5EF4-FFF2-40B4-BE49-F238E27FC236}">
                <a16:creationId xmlns:a16="http://schemas.microsoft.com/office/drawing/2014/main" id="{A7181BF6-E352-41A1-B4EB-0D4B9C536A94}"/>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2E78D3AB-8C6A-4A23-835A-C38DEEA7BA04}"/>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24</a:t>
            </a:r>
          </a:p>
        </p:txBody>
      </p:sp>
    </p:spTree>
    <p:extLst>
      <p:ext uri="{BB962C8B-B14F-4D97-AF65-F5344CB8AC3E}">
        <p14:creationId xmlns:p14="http://schemas.microsoft.com/office/powerpoint/2010/main" val="594026226"/>
      </p:ext>
    </p:extLst>
  </p:cSld>
</p:sld>
</file>

<file path=ppt/slides/slide25.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3ADCF454-315B-4082-AFE2-FF10ABD37DF9}"/>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4E27E1E3-B8BF-45BE-B945-F392549D3297}"/>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Recovery means a usable business service</a:t>
            </a:r>
          </a:p>
        </p:txBody>
      </p:sp>
      <p:sp>
        <p:nvSpPr>
          <p:cNvPr id="3" name="">
            <a:extLst xmlns:a="http://schemas.openxmlformats.org/drawingml/2006/main">
              <a:ext uri="{FF2B5EF4-FFF2-40B4-BE49-F238E27FC236}">
                <a16:creationId xmlns:a16="http://schemas.microsoft.com/office/drawing/2014/main" id="{1AAE4759-6622-498C-8D69-6E0F8EE61357}"/>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B956A98D-7EA7-443B-9718-133E480A06B9}"/>
              </a:ext>
            </a:extLst>
          </p:cNvPr>
          <p:cNvSpPr>
            <a:spLocks xmlns:a="http://schemas.openxmlformats.org/drawingml/2006/main" noGrp="1"/>
          </p:cNvSpPr>
          <p:nvPr/>
        </p:nvSpPr>
        <p:spPr>
          <a:xfrm xmlns:a="http://schemas.openxmlformats.org/drawingml/2006/main">
            <a:off x="790575" y="1809750"/>
            <a:ext cx="3143250" cy="2419350"/>
          </a:xfrm>
          <a:prstGeom xmlns:a="http://schemas.openxmlformats.org/drawingml/2006/main" prst="roundRect">
            <a:avLst>
              <a:gd name="adj" fmla="val 3150"/>
            </a:avLst>
          </a:prstGeom>
          <a:solidFill xmlns:a="http://schemas.openxmlformats.org/drawingml/2006/main">
            <a:srgbClr val="E5F5F3"/>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BA0A0C8F-DCBA-434F-A25F-7655050B6BCC}"/>
              </a:ext>
            </a:extLst>
          </p:cNvPr>
          <p:cNvSpPr>
            <a:spLocks xmlns:a="http://schemas.openxmlformats.org/drawingml/2006/main" noGrp="1"/>
          </p:cNvSpPr>
          <p:nvPr/>
        </p:nvSpPr>
        <p:spPr>
          <a:xfrm xmlns:a="http://schemas.openxmlformats.org/drawingml/2006/main">
            <a:off x="790575" y="1809750"/>
            <a:ext cx="66675" cy="24193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63915DCB-2AC9-498C-A8D6-02EE36726949}"/>
              </a:ext>
            </a:extLst>
          </p:cNvPr>
          <p:cNvSpPr>
            <a:spLocks xmlns:a="http://schemas.openxmlformats.org/drawingml/2006/main" noGrp="1"/>
          </p:cNvSpPr>
          <p:nvPr/>
        </p:nvSpPr>
        <p:spPr>
          <a:xfrm xmlns:a="http://schemas.openxmlformats.org/drawingml/2006/main">
            <a:off x="1019175" y="1981200"/>
            <a:ext cx="2743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Containment</a:t>
            </a:r>
          </a:p>
        </p:txBody>
      </p:sp>
      <p:sp>
        <p:nvSpPr>
          <p:cNvPr id="7" name="">
            <a:extLst xmlns:a="http://schemas.openxmlformats.org/drawingml/2006/main">
              <a:ext uri="{FF2B5EF4-FFF2-40B4-BE49-F238E27FC236}">
                <a16:creationId xmlns:a16="http://schemas.microsoft.com/office/drawing/2014/main" id="{E303479C-E758-406B-95BF-CF398330E097}"/>
              </a:ext>
            </a:extLst>
          </p:cNvPr>
          <p:cNvSpPr>
            <a:spLocks xmlns:a="http://schemas.openxmlformats.org/drawingml/2006/main" noGrp="1"/>
          </p:cNvSpPr>
          <p:nvPr/>
        </p:nvSpPr>
        <p:spPr>
          <a:xfrm xmlns:a="http://schemas.openxmlformats.org/drawingml/2006/main">
            <a:off x="1019175" y="2667000"/>
            <a:ext cx="2743200" cy="1409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Revoke sessions, isolate systems or block harmful transfers under pre-agreed authority.</a:t>
            </a:r>
          </a:p>
        </p:txBody>
      </p:sp>
      <p:sp>
        <p:nvSpPr>
          <p:cNvPr id="8" name="">
            <a:extLst xmlns:a="http://schemas.openxmlformats.org/drawingml/2006/main">
              <a:ext uri="{FF2B5EF4-FFF2-40B4-BE49-F238E27FC236}">
                <a16:creationId xmlns:a16="http://schemas.microsoft.com/office/drawing/2014/main" id="{8D41BBE5-744D-454F-A2EE-131B678A0840}"/>
              </a:ext>
            </a:extLst>
          </p:cNvPr>
          <p:cNvSpPr>
            <a:spLocks xmlns:a="http://schemas.openxmlformats.org/drawingml/2006/main" noGrp="1"/>
          </p:cNvSpPr>
          <p:nvPr/>
        </p:nvSpPr>
        <p:spPr>
          <a:xfrm xmlns:a="http://schemas.openxmlformats.org/drawingml/2006/main">
            <a:off x="4514850" y="1809750"/>
            <a:ext cx="3143250" cy="2419350"/>
          </a:xfrm>
          <a:prstGeom xmlns:a="http://schemas.openxmlformats.org/drawingml/2006/main" prst="roundRect">
            <a:avLst>
              <a:gd name="adj" fmla="val 3150"/>
            </a:avLst>
          </a:prstGeom>
          <a:solidFill xmlns:a="http://schemas.openxmlformats.org/drawingml/2006/main">
            <a:srgbClr val="E9F3F9"/>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9356CE3F-1B41-4B34-8A2A-26AC2070F59B}"/>
              </a:ext>
            </a:extLst>
          </p:cNvPr>
          <p:cNvSpPr>
            <a:spLocks xmlns:a="http://schemas.openxmlformats.org/drawingml/2006/main" noGrp="1"/>
          </p:cNvSpPr>
          <p:nvPr/>
        </p:nvSpPr>
        <p:spPr>
          <a:xfrm xmlns:a="http://schemas.openxmlformats.org/drawingml/2006/main">
            <a:off x="4514850" y="1809750"/>
            <a:ext cx="66675" cy="24193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2545918A-E1B9-4BA0-853D-18A65D51DCE3}"/>
              </a:ext>
            </a:extLst>
          </p:cNvPr>
          <p:cNvSpPr>
            <a:spLocks xmlns:a="http://schemas.openxmlformats.org/drawingml/2006/main" noGrp="1"/>
          </p:cNvSpPr>
          <p:nvPr/>
        </p:nvSpPr>
        <p:spPr>
          <a:xfrm xmlns:a="http://schemas.openxmlformats.org/drawingml/2006/main">
            <a:off x="4743450" y="1981200"/>
            <a:ext cx="2743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Restoration</a:t>
            </a:r>
          </a:p>
        </p:txBody>
      </p:sp>
      <p:sp>
        <p:nvSpPr>
          <p:cNvPr id="11" name="">
            <a:extLst xmlns:a="http://schemas.openxmlformats.org/drawingml/2006/main">
              <a:ext uri="{FF2B5EF4-FFF2-40B4-BE49-F238E27FC236}">
                <a16:creationId xmlns:a16="http://schemas.microsoft.com/office/drawing/2014/main" id="{959AD100-6A58-43AF-BF82-04F23CB2F156}"/>
              </a:ext>
            </a:extLst>
          </p:cNvPr>
          <p:cNvSpPr>
            <a:spLocks xmlns:a="http://schemas.openxmlformats.org/drawingml/2006/main" noGrp="1"/>
          </p:cNvSpPr>
          <p:nvPr/>
        </p:nvSpPr>
        <p:spPr>
          <a:xfrm xmlns:a="http://schemas.openxmlformats.org/drawingml/2006/main">
            <a:off x="4743450" y="2667000"/>
            <a:ext cx="2743200" cy="1409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Restore from protected material and bring the service back through the intended recovery procedure.</a:t>
            </a:r>
          </a:p>
        </p:txBody>
      </p:sp>
      <p:sp>
        <p:nvSpPr>
          <p:cNvPr id="12" name="">
            <a:extLst xmlns:a="http://schemas.openxmlformats.org/drawingml/2006/main">
              <a:ext uri="{FF2B5EF4-FFF2-40B4-BE49-F238E27FC236}">
                <a16:creationId xmlns:a16="http://schemas.microsoft.com/office/drawing/2014/main" id="{90C0BE2C-BC44-4809-BA8E-DD5FF65DC515}"/>
              </a:ext>
            </a:extLst>
          </p:cNvPr>
          <p:cNvSpPr>
            <a:spLocks xmlns:a="http://schemas.openxmlformats.org/drawingml/2006/main" noGrp="1"/>
          </p:cNvSpPr>
          <p:nvPr/>
        </p:nvSpPr>
        <p:spPr>
          <a:xfrm xmlns:a="http://schemas.openxmlformats.org/drawingml/2006/main">
            <a:off x="8239125" y="1809750"/>
            <a:ext cx="3143250" cy="2419350"/>
          </a:xfrm>
          <a:prstGeom xmlns:a="http://schemas.openxmlformats.org/drawingml/2006/main" prst="roundRect">
            <a:avLst>
              <a:gd name="adj" fmla="val 3150"/>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FAFA806E-694C-44B1-9755-6E966B78F475}"/>
              </a:ext>
            </a:extLst>
          </p:cNvPr>
          <p:cNvSpPr>
            <a:spLocks xmlns:a="http://schemas.openxmlformats.org/drawingml/2006/main" noGrp="1"/>
          </p:cNvSpPr>
          <p:nvPr/>
        </p:nvSpPr>
        <p:spPr>
          <a:xfrm xmlns:a="http://schemas.openxmlformats.org/drawingml/2006/main">
            <a:off x="8239125" y="1809750"/>
            <a:ext cx="66675" cy="24193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971AAF26-E443-474F-ABE7-134B5331B2DB}"/>
              </a:ext>
            </a:extLst>
          </p:cNvPr>
          <p:cNvSpPr>
            <a:spLocks xmlns:a="http://schemas.openxmlformats.org/drawingml/2006/main" noGrp="1"/>
          </p:cNvSpPr>
          <p:nvPr/>
        </p:nvSpPr>
        <p:spPr>
          <a:xfrm xmlns:a="http://schemas.openxmlformats.org/drawingml/2006/main">
            <a:off x="8467725" y="1981200"/>
            <a:ext cx="2743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Verification</a:t>
            </a:r>
          </a:p>
        </p:txBody>
      </p:sp>
      <p:sp>
        <p:nvSpPr>
          <p:cNvPr id="15" name="">
            <a:extLst xmlns:a="http://schemas.openxmlformats.org/drawingml/2006/main">
              <a:ext uri="{FF2B5EF4-FFF2-40B4-BE49-F238E27FC236}">
                <a16:creationId xmlns:a16="http://schemas.microsoft.com/office/drawing/2014/main" id="{3E7776DB-832A-47DF-8DFC-B48E1FAD59A3}"/>
              </a:ext>
            </a:extLst>
          </p:cNvPr>
          <p:cNvSpPr>
            <a:spLocks xmlns:a="http://schemas.openxmlformats.org/drawingml/2006/main" noGrp="1"/>
          </p:cNvSpPr>
          <p:nvPr/>
        </p:nvSpPr>
        <p:spPr>
          <a:xfrm xmlns:a="http://schemas.openxmlformats.org/drawingml/2006/main">
            <a:off x="8467725" y="2667000"/>
            <a:ext cx="2743200" cy="1409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Check service, data, access state and reconciliation evidence. A rebuilt component is not enough.</a:t>
            </a:r>
          </a:p>
        </p:txBody>
      </p:sp>
      <p:sp>
        <p:nvSpPr>
          <p:cNvPr id="16" name="">
            <a:extLst xmlns:a="http://schemas.openxmlformats.org/drawingml/2006/main">
              <a:ext uri="{FF2B5EF4-FFF2-40B4-BE49-F238E27FC236}">
                <a16:creationId xmlns:a16="http://schemas.microsoft.com/office/drawing/2014/main" id="{DDCDFFD6-4CC6-4623-877E-240C2213E437}"/>
              </a:ext>
            </a:extLst>
          </p:cNvPr>
          <p:cNvSpPr>
            <a:spLocks xmlns:a="http://schemas.openxmlformats.org/drawingml/2006/main" noGrp="1"/>
          </p:cNvSpPr>
          <p:nvPr/>
        </p:nvSpPr>
        <p:spPr>
          <a:xfrm xmlns:a="http://schemas.openxmlformats.org/drawingml/2006/main">
            <a:off x="876300" y="4829175"/>
            <a:ext cx="100965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9E3C35"/>
                </a:solidFill>
                <a:latin typeface="DejaVu Sans"/>
                <a:ea typeface="DejaVu Sans"/>
                <a:cs typeface="DejaVu Sans"/>
              </a:defRPr>
            </a:pPr>
            <a:r>
              <a:rPr sz="1425" b="1">
                <a:solidFill>
                  <a:srgbClr val="9E3C35"/>
                </a:solidFill>
                <a:latin typeface="DejaVu Sans"/>
                <a:ea typeface="DejaVu Sans"/>
                <a:cs typeface="DejaVu Sans"/>
              </a:rPr>
              <a:t>Open design question: which response and recovery actions have authority, and how do their decisions feed security telemetry?</a:t>
            </a:r>
          </a:p>
        </p:txBody>
      </p:sp>
      <p:sp>
        <p:nvSpPr>
          <p:cNvPr id="17" name="">
            <a:extLst xmlns:a="http://schemas.openxmlformats.org/drawingml/2006/main">
              <a:ext uri="{FF2B5EF4-FFF2-40B4-BE49-F238E27FC236}">
                <a16:creationId xmlns:a16="http://schemas.microsoft.com/office/drawing/2014/main" id="{475C9FA5-0195-46FB-AF79-7644BDC6B673}"/>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8" name="">
            <a:extLst xmlns:a="http://schemas.openxmlformats.org/drawingml/2006/main">
              <a:ext uri="{FF2B5EF4-FFF2-40B4-BE49-F238E27FC236}">
                <a16:creationId xmlns:a16="http://schemas.microsoft.com/office/drawing/2014/main" id="{F3D0F7A3-1CA0-49AE-86DF-789AF65CCE3E}"/>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25</a:t>
            </a:r>
          </a:p>
        </p:txBody>
      </p:sp>
    </p:spTree>
    <p:extLst>
      <p:ext uri="{BB962C8B-B14F-4D97-AF65-F5344CB8AC3E}">
        <p14:creationId xmlns:p14="http://schemas.microsoft.com/office/powerpoint/2010/main" val="561918899"/>
      </p:ext>
    </p:extLst>
  </p:cSld>
</p:sld>
</file>

<file path=ppt/slides/slide26.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1" name="">
            <a:extLst xmlns:a="http://schemas.openxmlformats.org/drawingml/2006/main">
              <a:ext uri="{FF2B5EF4-FFF2-40B4-BE49-F238E27FC236}">
                <a16:creationId xmlns:a16="http://schemas.microsoft.com/office/drawing/2014/main" id="{20E7362D-8D08-40D0-8D77-5AE98B7F3601}"/>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3C2AB2B2-4C0B-4D16-B264-EB010AC30E7C}"/>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03. Defend with AI</a:t>
            </a:r>
          </a:p>
        </p:txBody>
      </p:sp>
      <p:sp>
        <p:nvSpPr>
          <p:cNvPr id="3" name="">
            <a:extLst xmlns:a="http://schemas.openxmlformats.org/drawingml/2006/main">
              <a:ext uri="{FF2B5EF4-FFF2-40B4-BE49-F238E27FC236}">
                <a16:creationId xmlns:a16="http://schemas.microsoft.com/office/drawing/2014/main" id="{15DDDF6E-D287-4D12-B900-8CE5211BC01F}"/>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944C9F34-F72F-415F-9D9C-8032B6B1FEE7}"/>
              </a:ext>
            </a:extLst>
          </p:cNvPr>
          <p:cNvSpPr>
            <a:spLocks xmlns:a="http://schemas.openxmlformats.org/drawingml/2006/main" noGrp="1"/>
          </p:cNvSpPr>
          <p:nvPr/>
        </p:nvSpPr>
        <p:spPr>
          <a:xfrm xmlns:a="http://schemas.openxmlformats.org/drawingml/2006/main">
            <a:off x="895350" y="1952625"/>
            <a:ext cx="10287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250" b="1">
                <a:solidFill>
                  <a:srgbClr val="12324A"/>
                </a:solidFill>
                <a:latin typeface="DejaVu Sans"/>
                <a:ea typeface="DejaVu Sans"/>
                <a:cs typeface="DejaVu Sans"/>
              </a:defRPr>
            </a:pPr>
            <a:r>
              <a:rPr sz="2250" b="1">
                <a:solidFill>
                  <a:srgbClr val="12324A"/>
                </a:solidFill>
                <a:latin typeface="DejaVu Sans"/>
                <a:ea typeface="DejaVu Sans"/>
                <a:cs typeface="DejaVu Sans"/>
              </a:rPr>
              <a:t>Question: How can AI help security act effectively and within limits?</a:t>
            </a:r>
          </a:p>
        </p:txBody>
      </p:sp>
      <p:sp>
        <p:nvSpPr>
          <p:cNvPr id="5" name="">
            <a:extLst xmlns:a="http://schemas.openxmlformats.org/drawingml/2006/main">
              <a:ext uri="{FF2B5EF4-FFF2-40B4-BE49-F238E27FC236}">
                <a16:creationId xmlns:a16="http://schemas.microsoft.com/office/drawing/2014/main" id="{2266B0EB-B2C9-4DED-B2BF-3F855558C1FB}"/>
              </a:ext>
            </a:extLst>
          </p:cNvPr>
          <p:cNvSpPr>
            <a:spLocks xmlns:a="http://schemas.openxmlformats.org/drawingml/2006/main" noGrp="1"/>
          </p:cNvSpPr>
          <p:nvPr/>
        </p:nvSpPr>
        <p:spPr>
          <a:xfrm xmlns:a="http://schemas.openxmlformats.org/drawingml/2006/main">
            <a:off x="895350" y="2876550"/>
            <a:ext cx="10096500" cy="571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650">
                <a:solidFill>
                  <a:srgbClr val="182B3A"/>
                </a:solidFill>
                <a:latin typeface="DejaVu Sans"/>
                <a:ea typeface="DejaVu Sans"/>
                <a:cs typeface="DejaVu Sans"/>
              </a:defRPr>
            </a:pPr>
            <a:r>
              <a:rPr sz="1650">
                <a:solidFill>
                  <a:srgbClr val="182B3A"/>
                </a:solidFill>
                <a:latin typeface="DejaVu Sans"/>
                <a:ea typeface="DejaVu Sans"/>
                <a:cs typeface="DejaVu Sans"/>
              </a:rPr>
              <a:t>AI can help correlate evidence, prioritize work and propose action. Permission, execution and verification require controls beyond a generated answer.</a:t>
            </a:r>
          </a:p>
        </p:txBody>
      </p:sp>
      <p:sp>
        <p:nvSpPr>
          <p:cNvPr id="6" name="">
            <a:extLst xmlns:a="http://schemas.openxmlformats.org/drawingml/2006/main">
              <a:ext uri="{FF2B5EF4-FFF2-40B4-BE49-F238E27FC236}">
                <a16:creationId xmlns:a16="http://schemas.microsoft.com/office/drawing/2014/main" id="{4FDCE017-162A-44A8-B8A1-2266EEE12FFC}"/>
              </a:ext>
            </a:extLst>
          </p:cNvPr>
          <p:cNvSpPr>
            <a:spLocks xmlns:a="http://schemas.openxmlformats.org/drawingml/2006/main" noGrp="1"/>
          </p:cNvSpPr>
          <p:nvPr/>
        </p:nvSpPr>
        <p:spPr>
          <a:xfrm xmlns:a="http://schemas.openxmlformats.org/drawingml/2006/main">
            <a:off x="609600" y="4286250"/>
            <a:ext cx="10972800" cy="552450"/>
          </a:xfrm>
          <a:prstGeom xmlns:a="http://schemas.openxmlformats.org/drawingml/2006/main" prst="roundRect">
            <a:avLst>
              <a:gd name="adj" fmla="val 13793"/>
            </a:avLst>
          </a:prstGeom>
          <a:solidFill xmlns:a="http://schemas.openxmlformats.org/drawingml/2006/main">
            <a:srgbClr val="087E8B"/>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9B3BA407-1FCF-4E98-87E6-03995D7325F9}"/>
              </a:ext>
            </a:extLst>
          </p:cNvPr>
          <p:cNvSpPr>
            <a:spLocks xmlns:a="http://schemas.openxmlformats.org/drawingml/2006/main" noGrp="1"/>
          </p:cNvSpPr>
          <p:nvPr/>
        </p:nvSpPr>
        <p:spPr>
          <a:xfrm xmlns:a="http://schemas.openxmlformats.org/drawingml/2006/main">
            <a:off x="838200" y="441960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Design focus</a:t>
            </a:r>
          </a:p>
        </p:txBody>
      </p:sp>
      <p:sp>
        <p:nvSpPr>
          <p:cNvPr id="8" name="">
            <a:extLst xmlns:a="http://schemas.openxmlformats.org/drawingml/2006/main">
              <a:ext uri="{FF2B5EF4-FFF2-40B4-BE49-F238E27FC236}">
                <a16:creationId xmlns:a16="http://schemas.microsoft.com/office/drawing/2014/main" id="{1BDCD877-DB59-455C-A1F8-F1A80455C02D}"/>
              </a:ext>
            </a:extLst>
          </p:cNvPr>
          <p:cNvSpPr>
            <a:spLocks xmlns:a="http://schemas.openxmlformats.org/drawingml/2006/main" noGrp="1"/>
          </p:cNvSpPr>
          <p:nvPr/>
        </p:nvSpPr>
        <p:spPr>
          <a:xfrm xmlns:a="http://schemas.openxmlformats.org/drawingml/2006/main">
            <a:off x="3181350" y="443865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Use AI assistance to improve security work while keeping decisions accountable and actions bounded.</a:t>
            </a:r>
          </a:p>
        </p:txBody>
      </p:sp>
      <p:sp>
        <p:nvSpPr>
          <p:cNvPr id="9" name="">
            <a:extLst xmlns:a="http://schemas.openxmlformats.org/drawingml/2006/main">
              <a:ext uri="{FF2B5EF4-FFF2-40B4-BE49-F238E27FC236}">
                <a16:creationId xmlns:a16="http://schemas.microsoft.com/office/drawing/2014/main" id="{A1C3DFE7-43E0-4411-B8BE-8B459293973B}"/>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0" name="">
            <a:extLst xmlns:a="http://schemas.openxmlformats.org/drawingml/2006/main">
              <a:ext uri="{FF2B5EF4-FFF2-40B4-BE49-F238E27FC236}">
                <a16:creationId xmlns:a16="http://schemas.microsoft.com/office/drawing/2014/main" id="{3F7D63F2-21E6-4AA2-A86D-B34D7827C124}"/>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26</a:t>
            </a:r>
          </a:p>
        </p:txBody>
      </p:sp>
    </p:spTree>
    <p:extLst>
      <p:ext uri="{BB962C8B-B14F-4D97-AF65-F5344CB8AC3E}">
        <p14:creationId xmlns:p14="http://schemas.microsoft.com/office/powerpoint/2010/main" val="927031658"/>
      </p:ext>
    </p:extLst>
  </p:cSld>
</p:sld>
</file>

<file path=ppt/slides/slide27.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7" name="">
            <a:extLst xmlns:a="http://schemas.openxmlformats.org/drawingml/2006/main">
              <a:ext uri="{FF2B5EF4-FFF2-40B4-BE49-F238E27FC236}">
                <a16:creationId xmlns:a16="http://schemas.microsoft.com/office/drawing/2014/main" id="{6590E1FB-8D39-4D92-89BD-7F7EE3142F43}"/>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ORIGINAL REFERENCE VISUAL</a:t>
            </a:r>
          </a:p>
        </p:txBody>
      </p:sp>
      <p:sp>
        <p:nvSpPr>
          <p:cNvPr id="2" name="">
            <a:extLst xmlns:a="http://schemas.openxmlformats.org/drawingml/2006/main">
              <a:ext uri="{FF2B5EF4-FFF2-40B4-BE49-F238E27FC236}">
                <a16:creationId xmlns:a16="http://schemas.microsoft.com/office/drawing/2014/main" id="{2155B623-9C00-49A9-A3E7-D25E61B46EB4}"/>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Defend with AI</a:t>
            </a:r>
          </a:p>
        </p:txBody>
      </p:sp>
      <p:sp>
        <p:nvSpPr>
          <p:cNvPr id="3" name="">
            <a:extLst xmlns:a="http://schemas.openxmlformats.org/drawingml/2006/main">
              <a:ext uri="{FF2B5EF4-FFF2-40B4-BE49-F238E27FC236}">
                <a16:creationId xmlns:a16="http://schemas.microsoft.com/office/drawing/2014/main" id="{6992D182-D628-48E8-AB2E-CD57A2CCD00B}"/>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pic>
        <p:nvPicPr>
          <p:cNvPr id="10" name=""/>
          <p:cNvPicPr>
            <a:picLocks xmlns:a="http://schemas.openxmlformats.org/drawingml/2006/main" noChangeAspect="1"/>
          </p:cNvPicPr>
          <p:nvPr/>
        </p:nvPicPr>
        <p:blipFill>
          <a:blip xmlns:r="http://schemas.openxmlformats.org/officeDocument/2006/relationships" xmlns:a="http://schemas.openxmlformats.org/drawingml/2006/main" r:embed="R60f67fdaff564694"/>
          <a:stretch xmlns:a="http://schemas.openxmlformats.org/drawingml/2006/main"/>
        </p:blipFill>
        <p:spPr>
          <a:xfrm xmlns:a="http://schemas.openxmlformats.org/drawingml/2006/main">
            <a:off x="1780294" y="1466850"/>
            <a:ext cx="8631411" cy="4857750"/>
          </a:xfrm>
          <a:prstGeom xmlns:a="http://schemas.openxmlformats.org/drawingml/2006/main" prst="rect">
            <a:avLst/>
          </a:prstGeom>
        </p:spPr>
      </p:pic>
      <p:sp>
        <p:nvSpPr>
          <p:cNvPr id="5" name="">
            <a:extLst xmlns:a="http://schemas.openxmlformats.org/drawingml/2006/main">
              <a:ext uri="{FF2B5EF4-FFF2-40B4-BE49-F238E27FC236}">
                <a16:creationId xmlns:a16="http://schemas.microsoft.com/office/drawing/2014/main" id="{323E300F-9E75-45D1-B5E9-7B4C74B44537}"/>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6" name="">
            <a:extLst xmlns:a="http://schemas.openxmlformats.org/drawingml/2006/main">
              <a:ext uri="{FF2B5EF4-FFF2-40B4-BE49-F238E27FC236}">
                <a16:creationId xmlns:a16="http://schemas.microsoft.com/office/drawing/2014/main" id="{DD2E2060-DB5F-48B3-A510-E639C801220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27</a:t>
            </a:r>
          </a:p>
        </p:txBody>
      </p:sp>
    </p:spTree>
    <p:extLst>
      <p:ext uri="{BB962C8B-B14F-4D97-AF65-F5344CB8AC3E}">
        <p14:creationId xmlns:p14="http://schemas.microsoft.com/office/powerpoint/2010/main" val="1138710699"/>
      </p:ext>
    </p:extLst>
  </p:cSld>
</p:sld>
</file>

<file path=ppt/slides/slide28.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5" name="">
            <a:extLst xmlns:a="http://schemas.openxmlformats.org/drawingml/2006/main">
              <a:ext uri="{FF2B5EF4-FFF2-40B4-BE49-F238E27FC236}">
                <a16:creationId xmlns:a16="http://schemas.microsoft.com/office/drawing/2014/main" id="{7106BA2B-440F-4725-9D8F-F37798C78CCF}"/>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46C92BDE-D196-42F8-BDE8-FC499F6F4A9A}"/>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Evidence to verified outcome</a:t>
            </a:r>
          </a:p>
        </p:txBody>
      </p:sp>
      <p:sp>
        <p:nvSpPr>
          <p:cNvPr id="3" name="">
            <a:extLst xmlns:a="http://schemas.openxmlformats.org/drawingml/2006/main">
              <a:ext uri="{FF2B5EF4-FFF2-40B4-BE49-F238E27FC236}">
                <a16:creationId xmlns:a16="http://schemas.microsoft.com/office/drawing/2014/main" id="{62BC64D8-D3D0-4EF8-BD23-D73F1E1382FE}"/>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3A64DAA4-BACF-499D-8D1E-B7D26B118782}"/>
              </a:ext>
            </a:extLst>
          </p:cNvPr>
          <p:cNvSpPr>
            <a:spLocks xmlns:a="http://schemas.openxmlformats.org/drawingml/2006/main" noGrp="1"/>
          </p:cNvSpPr>
          <p:nvPr/>
        </p:nvSpPr>
        <p:spPr>
          <a:xfrm xmlns:a="http://schemas.openxmlformats.org/drawingml/2006/main">
            <a:off x="714375" y="2019300"/>
            <a:ext cx="2061210"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747D106B-71DA-4FBC-8B52-80B4D8D94B67}"/>
              </a:ext>
            </a:extLst>
          </p:cNvPr>
          <p:cNvSpPr>
            <a:spLocks xmlns:a="http://schemas.openxmlformats.org/drawingml/2006/main" noGrp="1"/>
          </p:cNvSpPr>
          <p:nvPr/>
        </p:nvSpPr>
        <p:spPr>
          <a:xfrm xmlns:a="http://schemas.openxmlformats.org/drawingml/2006/main">
            <a:off x="847725" y="2171700"/>
            <a:ext cx="179451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Security evidence</a:t>
            </a:r>
          </a:p>
        </p:txBody>
      </p:sp>
      <p:sp>
        <p:nvSpPr>
          <p:cNvPr id="6" name="">
            <a:extLst xmlns:a="http://schemas.openxmlformats.org/drawingml/2006/main">
              <a:ext uri="{FF2B5EF4-FFF2-40B4-BE49-F238E27FC236}">
                <a16:creationId xmlns:a16="http://schemas.microsoft.com/office/drawing/2014/main" id="{C33C816B-0653-4452-B1B3-6D4A33E69B86}"/>
              </a:ext>
            </a:extLst>
          </p:cNvPr>
          <p:cNvSpPr>
            <a:spLocks xmlns:a="http://schemas.openxmlformats.org/drawingml/2006/main" noGrp="1"/>
          </p:cNvSpPr>
          <p:nvPr/>
        </p:nvSpPr>
        <p:spPr>
          <a:xfrm xmlns:a="http://schemas.openxmlformats.org/drawingml/2006/main">
            <a:off x="847725" y="2743200"/>
            <a:ext cx="179451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Source records with provenance, freshness and access limits.</a:t>
            </a:r>
          </a:p>
        </p:txBody>
      </p:sp>
      <p:sp>
        <p:nvSpPr>
          <p:cNvPr id="7" name="">
            <a:extLst xmlns:a="http://schemas.openxmlformats.org/drawingml/2006/main">
              <a:ext uri="{FF2B5EF4-FFF2-40B4-BE49-F238E27FC236}">
                <a16:creationId xmlns:a16="http://schemas.microsoft.com/office/drawing/2014/main" id="{CD8F725F-8FB4-4FB2-A0E8-90514D0C8659}"/>
              </a:ext>
            </a:extLst>
          </p:cNvPr>
          <p:cNvSpPr>
            <a:spLocks xmlns:a="http://schemas.openxmlformats.org/drawingml/2006/main" noGrp="1"/>
          </p:cNvSpPr>
          <p:nvPr/>
        </p:nvSpPr>
        <p:spPr>
          <a:xfrm xmlns:a="http://schemas.openxmlformats.org/drawingml/2006/main">
            <a:off x="2794635" y="2905125"/>
            <a:ext cx="7620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02A76AB8-514E-4BC2-9A6D-F9FE9EE37C80}"/>
              </a:ext>
            </a:extLst>
          </p:cNvPr>
          <p:cNvSpPr>
            <a:spLocks xmlns:a="http://schemas.openxmlformats.org/drawingml/2006/main" noGrp="1"/>
          </p:cNvSpPr>
          <p:nvPr/>
        </p:nvSpPr>
        <p:spPr>
          <a:xfrm xmlns:a="http://schemas.openxmlformats.org/drawingml/2006/main">
            <a:off x="2889885" y="2019300"/>
            <a:ext cx="2061210"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197409FF-F2AE-4440-A787-433A417951BA}"/>
              </a:ext>
            </a:extLst>
          </p:cNvPr>
          <p:cNvSpPr>
            <a:spLocks xmlns:a="http://schemas.openxmlformats.org/drawingml/2006/main" noGrp="1"/>
          </p:cNvSpPr>
          <p:nvPr/>
        </p:nvSpPr>
        <p:spPr>
          <a:xfrm xmlns:a="http://schemas.openxmlformats.org/drawingml/2006/main">
            <a:off x="3023235" y="2171700"/>
            <a:ext cx="179451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AI analysis</a:t>
            </a:r>
          </a:p>
        </p:txBody>
      </p:sp>
      <p:sp>
        <p:nvSpPr>
          <p:cNvPr id="10" name="">
            <a:extLst xmlns:a="http://schemas.openxmlformats.org/drawingml/2006/main">
              <a:ext uri="{FF2B5EF4-FFF2-40B4-BE49-F238E27FC236}">
                <a16:creationId xmlns:a16="http://schemas.microsoft.com/office/drawing/2014/main" id="{F98A283A-F532-4A3A-9D22-FF42770CBED1}"/>
              </a:ext>
            </a:extLst>
          </p:cNvPr>
          <p:cNvSpPr>
            <a:spLocks xmlns:a="http://schemas.openxmlformats.org/drawingml/2006/main" noGrp="1"/>
          </p:cNvSpPr>
          <p:nvPr/>
        </p:nvSpPr>
        <p:spPr>
          <a:xfrm xmlns:a="http://schemas.openxmlformats.org/drawingml/2006/main">
            <a:off x="3023235" y="2743200"/>
            <a:ext cx="179451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Correlate evidence. Show sources and uncertainty.</a:t>
            </a:r>
          </a:p>
        </p:txBody>
      </p:sp>
      <p:sp>
        <p:nvSpPr>
          <p:cNvPr id="11" name="">
            <a:extLst xmlns:a="http://schemas.openxmlformats.org/drawingml/2006/main">
              <a:ext uri="{FF2B5EF4-FFF2-40B4-BE49-F238E27FC236}">
                <a16:creationId xmlns:a16="http://schemas.microsoft.com/office/drawing/2014/main" id="{FB4193F3-B951-4583-AF6E-55EAFD618666}"/>
              </a:ext>
            </a:extLst>
          </p:cNvPr>
          <p:cNvSpPr>
            <a:spLocks xmlns:a="http://schemas.openxmlformats.org/drawingml/2006/main" noGrp="1"/>
          </p:cNvSpPr>
          <p:nvPr/>
        </p:nvSpPr>
        <p:spPr>
          <a:xfrm xmlns:a="http://schemas.openxmlformats.org/drawingml/2006/main">
            <a:off x="4970145" y="2905125"/>
            <a:ext cx="7620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6DDE5819-248B-4A41-9D3B-E05A84C9C46E}"/>
              </a:ext>
            </a:extLst>
          </p:cNvPr>
          <p:cNvSpPr>
            <a:spLocks xmlns:a="http://schemas.openxmlformats.org/drawingml/2006/main" noGrp="1"/>
          </p:cNvSpPr>
          <p:nvPr/>
        </p:nvSpPr>
        <p:spPr>
          <a:xfrm xmlns:a="http://schemas.openxmlformats.org/drawingml/2006/main">
            <a:off x="5065395" y="2019300"/>
            <a:ext cx="2061210"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13" name="">
            <a:extLst xmlns:a="http://schemas.openxmlformats.org/drawingml/2006/main">
              <a:ext uri="{FF2B5EF4-FFF2-40B4-BE49-F238E27FC236}">
                <a16:creationId xmlns:a16="http://schemas.microsoft.com/office/drawing/2014/main" id="{1B323362-7678-4220-A714-D5EE095406E6}"/>
              </a:ext>
            </a:extLst>
          </p:cNvPr>
          <p:cNvSpPr>
            <a:spLocks xmlns:a="http://schemas.openxmlformats.org/drawingml/2006/main" noGrp="1"/>
          </p:cNvSpPr>
          <p:nvPr/>
        </p:nvSpPr>
        <p:spPr>
          <a:xfrm xmlns:a="http://schemas.openxmlformats.org/drawingml/2006/main">
            <a:off x="5198745" y="2171700"/>
            <a:ext cx="179451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Authorization</a:t>
            </a:r>
          </a:p>
        </p:txBody>
      </p:sp>
      <p:sp>
        <p:nvSpPr>
          <p:cNvPr id="14" name="">
            <a:extLst xmlns:a="http://schemas.openxmlformats.org/drawingml/2006/main">
              <a:ext uri="{FF2B5EF4-FFF2-40B4-BE49-F238E27FC236}">
                <a16:creationId xmlns:a16="http://schemas.microsoft.com/office/drawing/2014/main" id="{C35589E0-E48D-4549-B9E3-C3815C1F1E16}"/>
              </a:ext>
            </a:extLst>
          </p:cNvPr>
          <p:cNvSpPr>
            <a:spLocks xmlns:a="http://schemas.openxmlformats.org/drawingml/2006/main" noGrp="1"/>
          </p:cNvSpPr>
          <p:nvPr/>
        </p:nvSpPr>
        <p:spPr>
          <a:xfrm xmlns:a="http://schemas.openxmlformats.org/drawingml/2006/main">
            <a:off x="5198745" y="2743200"/>
            <a:ext cx="179451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Check target, scope, policy and current conditions.</a:t>
            </a:r>
          </a:p>
        </p:txBody>
      </p:sp>
      <p:sp>
        <p:nvSpPr>
          <p:cNvPr id="15" name="">
            <a:extLst xmlns:a="http://schemas.openxmlformats.org/drawingml/2006/main">
              <a:ext uri="{FF2B5EF4-FFF2-40B4-BE49-F238E27FC236}">
                <a16:creationId xmlns:a16="http://schemas.microsoft.com/office/drawing/2014/main" id="{ACE68D1F-26AE-4C94-8233-029BA17F66D0}"/>
              </a:ext>
            </a:extLst>
          </p:cNvPr>
          <p:cNvSpPr>
            <a:spLocks xmlns:a="http://schemas.openxmlformats.org/drawingml/2006/main" noGrp="1"/>
          </p:cNvSpPr>
          <p:nvPr/>
        </p:nvSpPr>
        <p:spPr>
          <a:xfrm xmlns:a="http://schemas.openxmlformats.org/drawingml/2006/main">
            <a:off x="7145655" y="2905125"/>
            <a:ext cx="7620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019E9C98-6D15-4B91-9CD5-179C78901048}"/>
              </a:ext>
            </a:extLst>
          </p:cNvPr>
          <p:cNvSpPr>
            <a:spLocks xmlns:a="http://schemas.openxmlformats.org/drawingml/2006/main" noGrp="1"/>
          </p:cNvSpPr>
          <p:nvPr/>
        </p:nvSpPr>
        <p:spPr>
          <a:xfrm xmlns:a="http://schemas.openxmlformats.org/drawingml/2006/main">
            <a:off x="7240905" y="2019300"/>
            <a:ext cx="2061210"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17" name="">
            <a:extLst xmlns:a="http://schemas.openxmlformats.org/drawingml/2006/main">
              <a:ext uri="{FF2B5EF4-FFF2-40B4-BE49-F238E27FC236}">
                <a16:creationId xmlns:a16="http://schemas.microsoft.com/office/drawing/2014/main" id="{F74A900A-0B33-4822-8480-6AC765048377}"/>
              </a:ext>
            </a:extLst>
          </p:cNvPr>
          <p:cNvSpPr>
            <a:spLocks xmlns:a="http://schemas.openxmlformats.org/drawingml/2006/main" noGrp="1"/>
          </p:cNvSpPr>
          <p:nvPr/>
        </p:nvSpPr>
        <p:spPr>
          <a:xfrm xmlns:a="http://schemas.openxmlformats.org/drawingml/2006/main">
            <a:off x="7374255" y="2171700"/>
            <a:ext cx="179451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Controlled execution</a:t>
            </a:r>
          </a:p>
        </p:txBody>
      </p:sp>
      <p:sp>
        <p:nvSpPr>
          <p:cNvPr id="18" name="">
            <a:extLst xmlns:a="http://schemas.openxmlformats.org/drawingml/2006/main">
              <a:ext uri="{FF2B5EF4-FFF2-40B4-BE49-F238E27FC236}">
                <a16:creationId xmlns:a16="http://schemas.microsoft.com/office/drawing/2014/main" id="{8DE82A49-5251-4707-9D61-5AB356FE049B}"/>
              </a:ext>
            </a:extLst>
          </p:cNvPr>
          <p:cNvSpPr>
            <a:spLocks xmlns:a="http://schemas.openxmlformats.org/drawingml/2006/main" noGrp="1"/>
          </p:cNvSpPr>
          <p:nvPr/>
        </p:nvSpPr>
        <p:spPr>
          <a:xfrm xmlns:a="http://schemas.openxmlformats.org/drawingml/2006/main">
            <a:off x="7374255" y="2743200"/>
            <a:ext cx="179451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A constrained adapter enforces the operation.</a:t>
            </a:r>
          </a:p>
        </p:txBody>
      </p:sp>
      <p:sp>
        <p:nvSpPr>
          <p:cNvPr id="19" name="">
            <a:extLst xmlns:a="http://schemas.openxmlformats.org/drawingml/2006/main">
              <a:ext uri="{FF2B5EF4-FFF2-40B4-BE49-F238E27FC236}">
                <a16:creationId xmlns:a16="http://schemas.microsoft.com/office/drawing/2014/main" id="{F0EFFCA1-72FD-4EFC-9E30-2E6D8FB68411}"/>
              </a:ext>
            </a:extLst>
          </p:cNvPr>
          <p:cNvSpPr>
            <a:spLocks xmlns:a="http://schemas.openxmlformats.org/drawingml/2006/main" noGrp="1"/>
          </p:cNvSpPr>
          <p:nvPr/>
        </p:nvSpPr>
        <p:spPr>
          <a:xfrm xmlns:a="http://schemas.openxmlformats.org/drawingml/2006/main">
            <a:off x="9321165" y="2905125"/>
            <a:ext cx="7620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20" name="">
            <a:extLst xmlns:a="http://schemas.openxmlformats.org/drawingml/2006/main">
              <a:ext uri="{FF2B5EF4-FFF2-40B4-BE49-F238E27FC236}">
                <a16:creationId xmlns:a16="http://schemas.microsoft.com/office/drawing/2014/main" id="{D89E94EF-F9FF-492B-912C-309A8539A118}"/>
              </a:ext>
            </a:extLst>
          </p:cNvPr>
          <p:cNvSpPr>
            <a:spLocks xmlns:a="http://schemas.openxmlformats.org/drawingml/2006/main" noGrp="1"/>
          </p:cNvSpPr>
          <p:nvPr/>
        </p:nvSpPr>
        <p:spPr>
          <a:xfrm xmlns:a="http://schemas.openxmlformats.org/drawingml/2006/main">
            <a:off x="9416415" y="2019300"/>
            <a:ext cx="2061210"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21" name="">
            <a:extLst xmlns:a="http://schemas.openxmlformats.org/drawingml/2006/main">
              <a:ext uri="{FF2B5EF4-FFF2-40B4-BE49-F238E27FC236}">
                <a16:creationId xmlns:a16="http://schemas.microsoft.com/office/drawing/2014/main" id="{6FC6658A-29C0-4C38-98AE-E8FD38A081E1}"/>
              </a:ext>
            </a:extLst>
          </p:cNvPr>
          <p:cNvSpPr>
            <a:spLocks xmlns:a="http://schemas.openxmlformats.org/drawingml/2006/main" noGrp="1"/>
          </p:cNvSpPr>
          <p:nvPr/>
        </p:nvSpPr>
        <p:spPr>
          <a:xfrm xmlns:a="http://schemas.openxmlformats.org/drawingml/2006/main">
            <a:off x="9549765" y="2171700"/>
            <a:ext cx="179451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Outcome verification</a:t>
            </a:r>
          </a:p>
        </p:txBody>
      </p:sp>
      <p:sp>
        <p:nvSpPr>
          <p:cNvPr id="22" name="">
            <a:extLst xmlns:a="http://schemas.openxmlformats.org/drawingml/2006/main">
              <a:ext uri="{FF2B5EF4-FFF2-40B4-BE49-F238E27FC236}">
                <a16:creationId xmlns:a16="http://schemas.microsoft.com/office/drawing/2014/main" id="{DB474F8C-3733-42FA-925E-5D6CAE06803C}"/>
              </a:ext>
            </a:extLst>
          </p:cNvPr>
          <p:cNvSpPr>
            <a:spLocks xmlns:a="http://schemas.openxmlformats.org/drawingml/2006/main" noGrp="1"/>
          </p:cNvSpPr>
          <p:nvPr/>
        </p:nvSpPr>
        <p:spPr>
          <a:xfrm xmlns:a="http://schemas.openxmlformats.org/drawingml/2006/main">
            <a:off x="9549765" y="2743200"/>
            <a:ext cx="1794510"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Destination evidence confirms effect or keeps the case open.</a:t>
            </a:r>
          </a:p>
        </p:txBody>
      </p:sp>
      <p:sp>
        <p:nvSpPr>
          <p:cNvPr id="23" name="">
            <a:extLst xmlns:a="http://schemas.openxmlformats.org/drawingml/2006/main">
              <a:ext uri="{FF2B5EF4-FFF2-40B4-BE49-F238E27FC236}">
                <a16:creationId xmlns:a16="http://schemas.microsoft.com/office/drawing/2014/main" id="{2D78CC66-8B66-41C7-B2FA-F6CAFE59D9BA}"/>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4" name="">
            <a:extLst xmlns:a="http://schemas.openxmlformats.org/drawingml/2006/main">
              <a:ext uri="{FF2B5EF4-FFF2-40B4-BE49-F238E27FC236}">
                <a16:creationId xmlns:a16="http://schemas.microsoft.com/office/drawing/2014/main" id="{33946E83-B74E-4F44-9697-560A501ECD3E}"/>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28</a:t>
            </a:r>
          </a:p>
        </p:txBody>
      </p:sp>
    </p:spTree>
    <p:extLst>
      <p:ext uri="{BB962C8B-B14F-4D97-AF65-F5344CB8AC3E}">
        <p14:creationId xmlns:p14="http://schemas.microsoft.com/office/powerpoint/2010/main" val="1183163235"/>
      </p:ext>
    </p:extLst>
  </p:cSld>
</p:sld>
</file>

<file path=ppt/slides/slide29.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DF232619-2822-4C08-BEB4-1094BE8D701F}"/>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7A0456CE-1D8A-4F4F-ADA6-554C800B25FC}"/>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Selectable operating modes</a:t>
            </a:r>
          </a:p>
        </p:txBody>
      </p:sp>
      <p:sp>
        <p:nvSpPr>
          <p:cNvPr id="3" name="">
            <a:extLst xmlns:a="http://schemas.openxmlformats.org/drawingml/2006/main">
              <a:ext uri="{FF2B5EF4-FFF2-40B4-BE49-F238E27FC236}">
                <a16:creationId xmlns:a16="http://schemas.microsoft.com/office/drawing/2014/main" id="{15DCFA30-6D59-4273-8AB5-695309CEE3DB}"/>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0CF482EE-8E66-40C4-93ED-D1207DA54DED}"/>
              </a:ext>
            </a:extLst>
          </p:cNvPr>
          <p:cNvSpPr>
            <a:spLocks xmlns:a="http://schemas.openxmlformats.org/drawingml/2006/main" noGrp="1"/>
          </p:cNvSpPr>
          <p:nvPr/>
        </p:nvSpPr>
        <p:spPr>
          <a:xfrm xmlns:a="http://schemas.openxmlformats.org/drawingml/2006/main">
            <a:off x="781050" y="1905000"/>
            <a:ext cx="3238500" cy="2571750"/>
          </a:xfrm>
          <a:prstGeom xmlns:a="http://schemas.openxmlformats.org/drawingml/2006/main" prst="roundRect">
            <a:avLst>
              <a:gd name="adj" fmla="val 2963"/>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E0A37EF7-6E44-43EA-9FB0-25DFAF349D50}"/>
              </a:ext>
            </a:extLst>
          </p:cNvPr>
          <p:cNvSpPr>
            <a:spLocks xmlns:a="http://schemas.openxmlformats.org/drawingml/2006/main" noGrp="1"/>
          </p:cNvSpPr>
          <p:nvPr/>
        </p:nvSpPr>
        <p:spPr>
          <a:xfrm xmlns:a="http://schemas.openxmlformats.org/drawingml/2006/main">
            <a:off x="781050" y="1905000"/>
            <a:ext cx="66675" cy="25717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093EC065-225D-42E2-81D2-32C9F049800F}"/>
              </a:ext>
            </a:extLst>
          </p:cNvPr>
          <p:cNvSpPr>
            <a:spLocks xmlns:a="http://schemas.openxmlformats.org/drawingml/2006/main" noGrp="1"/>
          </p:cNvSpPr>
          <p:nvPr/>
        </p:nvSpPr>
        <p:spPr>
          <a:xfrm xmlns:a="http://schemas.openxmlformats.org/drawingml/2006/main">
            <a:off x="1009650" y="2076450"/>
            <a:ext cx="28384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Assist</a:t>
            </a:r>
          </a:p>
        </p:txBody>
      </p:sp>
      <p:sp>
        <p:nvSpPr>
          <p:cNvPr id="7" name="">
            <a:extLst xmlns:a="http://schemas.openxmlformats.org/drawingml/2006/main">
              <a:ext uri="{FF2B5EF4-FFF2-40B4-BE49-F238E27FC236}">
                <a16:creationId xmlns:a16="http://schemas.microsoft.com/office/drawing/2014/main" id="{BC9CA0B1-B3D9-4091-9405-88D15F29FD69}"/>
              </a:ext>
            </a:extLst>
          </p:cNvPr>
          <p:cNvSpPr>
            <a:spLocks xmlns:a="http://schemas.openxmlformats.org/drawingml/2006/main" noGrp="1"/>
          </p:cNvSpPr>
          <p:nvPr/>
        </p:nvSpPr>
        <p:spPr>
          <a:xfrm xmlns:a="http://schemas.openxmlformats.org/drawingml/2006/main">
            <a:off x="1009650" y="2762250"/>
            <a:ext cx="283845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Summarize a case or correlate evidence.</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Scoped read access. Evidence remains visible. No production action.</a:t>
            </a:r>
          </a:p>
        </p:txBody>
      </p:sp>
      <p:sp>
        <p:nvSpPr>
          <p:cNvPr id="8" name="">
            <a:extLst xmlns:a="http://schemas.openxmlformats.org/drawingml/2006/main">
              <a:ext uri="{FF2B5EF4-FFF2-40B4-BE49-F238E27FC236}">
                <a16:creationId xmlns:a16="http://schemas.microsoft.com/office/drawing/2014/main" id="{DD66ABD3-B3FA-4A8B-B6D0-4869079013EC}"/>
              </a:ext>
            </a:extLst>
          </p:cNvPr>
          <p:cNvSpPr>
            <a:spLocks xmlns:a="http://schemas.openxmlformats.org/drawingml/2006/main" noGrp="1"/>
          </p:cNvSpPr>
          <p:nvPr/>
        </p:nvSpPr>
        <p:spPr>
          <a:xfrm xmlns:a="http://schemas.openxmlformats.org/drawingml/2006/main">
            <a:off x="4476750" y="1905000"/>
            <a:ext cx="3238500" cy="2571750"/>
          </a:xfrm>
          <a:prstGeom xmlns:a="http://schemas.openxmlformats.org/drawingml/2006/main" prst="roundRect">
            <a:avLst>
              <a:gd name="adj" fmla="val 2963"/>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874487F9-F5CE-43FC-87FF-550FD4771AC3}"/>
              </a:ext>
            </a:extLst>
          </p:cNvPr>
          <p:cNvSpPr>
            <a:spLocks xmlns:a="http://schemas.openxmlformats.org/drawingml/2006/main" noGrp="1"/>
          </p:cNvSpPr>
          <p:nvPr/>
        </p:nvSpPr>
        <p:spPr>
          <a:xfrm xmlns:a="http://schemas.openxmlformats.org/drawingml/2006/main">
            <a:off x="4476750" y="1905000"/>
            <a:ext cx="66675" cy="25717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10400138-2CCC-49BD-9EFC-FDB766BEACA3}"/>
              </a:ext>
            </a:extLst>
          </p:cNvPr>
          <p:cNvSpPr>
            <a:spLocks xmlns:a="http://schemas.openxmlformats.org/drawingml/2006/main" noGrp="1"/>
          </p:cNvSpPr>
          <p:nvPr/>
        </p:nvSpPr>
        <p:spPr>
          <a:xfrm xmlns:a="http://schemas.openxmlformats.org/drawingml/2006/main">
            <a:off x="4705350" y="2076450"/>
            <a:ext cx="28384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Recommend</a:t>
            </a:r>
          </a:p>
        </p:txBody>
      </p:sp>
      <p:sp>
        <p:nvSpPr>
          <p:cNvPr id="11" name="">
            <a:extLst xmlns:a="http://schemas.openxmlformats.org/drawingml/2006/main">
              <a:ext uri="{FF2B5EF4-FFF2-40B4-BE49-F238E27FC236}">
                <a16:creationId xmlns:a16="http://schemas.microsoft.com/office/drawing/2014/main" id="{DD51FC26-8391-4D3B-A61B-96DDE0ACB85B}"/>
              </a:ext>
            </a:extLst>
          </p:cNvPr>
          <p:cNvSpPr>
            <a:spLocks xmlns:a="http://schemas.openxmlformats.org/drawingml/2006/main" noGrp="1"/>
          </p:cNvSpPr>
          <p:nvPr/>
        </p:nvSpPr>
        <p:spPr>
          <a:xfrm xmlns:a="http://schemas.openxmlformats.org/drawingml/2006/main">
            <a:off x="4705350" y="2762250"/>
            <a:ext cx="283845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Propose a containment or remediation step.</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Show evidence, affected assets, consequence and uncertainty for review.</a:t>
            </a:r>
          </a:p>
        </p:txBody>
      </p:sp>
      <p:sp>
        <p:nvSpPr>
          <p:cNvPr id="12" name="">
            <a:extLst xmlns:a="http://schemas.openxmlformats.org/drawingml/2006/main">
              <a:ext uri="{FF2B5EF4-FFF2-40B4-BE49-F238E27FC236}">
                <a16:creationId xmlns:a16="http://schemas.microsoft.com/office/drawing/2014/main" id="{BAF48A1E-A755-4148-B831-67E5E36817C1}"/>
              </a:ext>
            </a:extLst>
          </p:cNvPr>
          <p:cNvSpPr>
            <a:spLocks xmlns:a="http://schemas.openxmlformats.org/drawingml/2006/main" noGrp="1"/>
          </p:cNvSpPr>
          <p:nvPr/>
        </p:nvSpPr>
        <p:spPr>
          <a:xfrm xmlns:a="http://schemas.openxmlformats.org/drawingml/2006/main">
            <a:off x="8172450" y="1905000"/>
            <a:ext cx="3238500" cy="2571750"/>
          </a:xfrm>
          <a:prstGeom xmlns:a="http://schemas.openxmlformats.org/drawingml/2006/main" prst="roundRect">
            <a:avLst>
              <a:gd name="adj" fmla="val 2963"/>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4935921F-C432-42B5-8438-D209A9D9094E}"/>
              </a:ext>
            </a:extLst>
          </p:cNvPr>
          <p:cNvSpPr>
            <a:spLocks xmlns:a="http://schemas.openxmlformats.org/drawingml/2006/main" noGrp="1"/>
          </p:cNvSpPr>
          <p:nvPr/>
        </p:nvSpPr>
        <p:spPr>
          <a:xfrm xmlns:a="http://schemas.openxmlformats.org/drawingml/2006/main">
            <a:off x="8172450" y="1905000"/>
            <a:ext cx="66675" cy="25717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8A17C571-9140-462E-85A5-BE4BC3A3A147}"/>
              </a:ext>
            </a:extLst>
          </p:cNvPr>
          <p:cNvSpPr>
            <a:spLocks xmlns:a="http://schemas.openxmlformats.org/drawingml/2006/main" noGrp="1"/>
          </p:cNvSpPr>
          <p:nvPr/>
        </p:nvSpPr>
        <p:spPr>
          <a:xfrm xmlns:a="http://schemas.openxmlformats.org/drawingml/2006/main">
            <a:off x="8401050" y="2076450"/>
            <a:ext cx="28384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Act within limits</a:t>
            </a:r>
          </a:p>
        </p:txBody>
      </p:sp>
      <p:sp>
        <p:nvSpPr>
          <p:cNvPr id="15" name="">
            <a:extLst xmlns:a="http://schemas.openxmlformats.org/drawingml/2006/main">
              <a:ext uri="{FF2B5EF4-FFF2-40B4-BE49-F238E27FC236}">
                <a16:creationId xmlns:a16="http://schemas.microsoft.com/office/drawing/2014/main" id="{9CC1F10A-E35D-4D97-B20F-63E1D4CC6462}"/>
              </a:ext>
            </a:extLst>
          </p:cNvPr>
          <p:cNvSpPr>
            <a:spLocks xmlns:a="http://schemas.openxmlformats.org/drawingml/2006/main" noGrp="1"/>
          </p:cNvSpPr>
          <p:nvPr/>
        </p:nvSpPr>
        <p:spPr>
          <a:xfrm xmlns:a="http://schemas.openxmlformats.org/drawingml/2006/main">
            <a:off x="8401050" y="2762250"/>
            <a:ext cx="283845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Execute a tested response inside an authorized procedure.</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Enforce target, scope and limits; verify result; allow intervention.</a:t>
            </a:r>
          </a:p>
        </p:txBody>
      </p:sp>
      <p:sp>
        <p:nvSpPr>
          <p:cNvPr id="16" name="">
            <a:extLst xmlns:a="http://schemas.openxmlformats.org/drawingml/2006/main">
              <a:ext uri="{FF2B5EF4-FFF2-40B4-BE49-F238E27FC236}">
                <a16:creationId xmlns:a16="http://schemas.microsoft.com/office/drawing/2014/main" id="{A157CC43-43CC-4DBE-A16E-829CA0F415E5}"/>
              </a:ext>
            </a:extLst>
          </p:cNvPr>
          <p:cNvSpPr>
            <a:spLocks xmlns:a="http://schemas.openxmlformats.org/drawingml/2006/main" noGrp="1"/>
          </p:cNvSpPr>
          <p:nvPr/>
        </p:nvSpPr>
        <p:spPr>
          <a:xfrm xmlns:a="http://schemas.openxmlformats.org/drawingml/2006/main">
            <a:off x="876300" y="5124450"/>
            <a:ext cx="819150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These are operating choices for a use case. They are not a maturity ladder.</a:t>
            </a:r>
          </a:p>
        </p:txBody>
      </p:sp>
      <p:sp>
        <p:nvSpPr>
          <p:cNvPr id="17" name="">
            <a:extLst xmlns:a="http://schemas.openxmlformats.org/drawingml/2006/main">
              <a:ext uri="{FF2B5EF4-FFF2-40B4-BE49-F238E27FC236}">
                <a16:creationId xmlns:a16="http://schemas.microsoft.com/office/drawing/2014/main" id="{A070D1C8-0F95-4044-A996-671D959D37C1}"/>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8" name="">
            <a:extLst xmlns:a="http://schemas.openxmlformats.org/drawingml/2006/main">
              <a:ext uri="{FF2B5EF4-FFF2-40B4-BE49-F238E27FC236}">
                <a16:creationId xmlns:a16="http://schemas.microsoft.com/office/drawing/2014/main" id="{4740C328-049D-46D7-9631-BBD1FC85526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29</a:t>
            </a:r>
          </a:p>
        </p:txBody>
      </p:sp>
    </p:spTree>
    <p:extLst>
      <p:ext uri="{BB962C8B-B14F-4D97-AF65-F5344CB8AC3E}">
        <p14:creationId xmlns:p14="http://schemas.microsoft.com/office/powerpoint/2010/main" val="581439567"/>
      </p:ext>
    </p:extLst>
  </p:cSld>
</p:sld>
</file>

<file path=ppt/slides/slide3.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7" name="">
            <a:extLst xmlns:a="http://schemas.openxmlformats.org/drawingml/2006/main">
              <a:ext uri="{FF2B5EF4-FFF2-40B4-BE49-F238E27FC236}">
                <a16:creationId xmlns:a16="http://schemas.microsoft.com/office/drawing/2014/main" id="{18CDB320-A927-41FD-8177-4DA29A5DFC58}"/>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AE57F30F-976B-4BE4-9B62-9C19ABE7DF47}"/>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Scope and status</a:t>
            </a:r>
          </a:p>
        </p:txBody>
      </p:sp>
      <p:sp>
        <p:nvSpPr>
          <p:cNvPr id="3" name="">
            <a:extLst xmlns:a="http://schemas.openxmlformats.org/drawingml/2006/main">
              <a:ext uri="{FF2B5EF4-FFF2-40B4-BE49-F238E27FC236}">
                <a16:creationId xmlns:a16="http://schemas.microsoft.com/office/drawing/2014/main" id="{C2D718EF-FEB4-497A-8978-8D162B33283C}"/>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6A6B6971-8322-40D4-9F30-600DD0E1E5F5}"/>
              </a:ext>
            </a:extLst>
          </p:cNvPr>
          <p:cNvSpPr>
            <a:spLocks xmlns:a="http://schemas.openxmlformats.org/drawingml/2006/main" noGrp="1"/>
          </p:cNvSpPr>
          <p:nvPr/>
        </p:nvSpPr>
        <p:spPr>
          <a:xfrm xmlns:a="http://schemas.openxmlformats.org/drawingml/2006/main">
            <a:off x="781050" y="1809750"/>
            <a:ext cx="4857750" cy="1676400"/>
          </a:xfrm>
          <a:prstGeom xmlns:a="http://schemas.openxmlformats.org/drawingml/2006/main" prst="roundRect">
            <a:avLst>
              <a:gd name="adj" fmla="val 4545"/>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64E2D8BC-3244-4A09-A437-4819E35BF5BB}"/>
              </a:ext>
            </a:extLst>
          </p:cNvPr>
          <p:cNvSpPr>
            <a:spLocks xmlns:a="http://schemas.openxmlformats.org/drawingml/2006/main" noGrp="1"/>
          </p:cNvSpPr>
          <p:nvPr/>
        </p:nvSpPr>
        <p:spPr>
          <a:xfrm xmlns:a="http://schemas.openxmlformats.org/drawingml/2006/main">
            <a:off x="781050" y="1809750"/>
            <a:ext cx="66675" cy="167640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6F3E7DD6-5678-4C23-8F98-B29BDF63F9EE}"/>
              </a:ext>
            </a:extLst>
          </p:cNvPr>
          <p:cNvSpPr>
            <a:spLocks xmlns:a="http://schemas.openxmlformats.org/drawingml/2006/main" noGrp="1"/>
          </p:cNvSpPr>
          <p:nvPr/>
        </p:nvSpPr>
        <p:spPr>
          <a:xfrm xmlns:a="http://schemas.openxmlformats.org/drawingml/2006/main">
            <a:off x="1009650" y="1981200"/>
            <a:ext cx="4457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What this is</a:t>
            </a:r>
          </a:p>
        </p:txBody>
      </p:sp>
      <p:sp>
        <p:nvSpPr>
          <p:cNvPr id="7" name="">
            <a:extLst xmlns:a="http://schemas.openxmlformats.org/drawingml/2006/main">
              <a:ext uri="{FF2B5EF4-FFF2-40B4-BE49-F238E27FC236}">
                <a16:creationId xmlns:a16="http://schemas.microsoft.com/office/drawing/2014/main" id="{213C61FD-C612-45FB-B67B-41DA35B1C563}"/>
              </a:ext>
            </a:extLst>
          </p:cNvPr>
          <p:cNvSpPr>
            <a:spLocks xmlns:a="http://schemas.openxmlformats.org/drawingml/2006/main" noGrp="1"/>
          </p:cNvSpPr>
          <p:nvPr/>
        </p:nvSpPr>
        <p:spPr>
          <a:xfrm xmlns:a="http://schemas.openxmlformats.org/drawingml/2006/main">
            <a:off x="1009650" y="2667000"/>
            <a:ext cx="44577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A proposed security and governance reference series for connected architecture discussion.</a:t>
            </a:r>
          </a:p>
        </p:txBody>
      </p:sp>
      <p:sp>
        <p:nvSpPr>
          <p:cNvPr id="8" name="">
            <a:extLst xmlns:a="http://schemas.openxmlformats.org/drawingml/2006/main">
              <a:ext uri="{FF2B5EF4-FFF2-40B4-BE49-F238E27FC236}">
                <a16:creationId xmlns:a16="http://schemas.microsoft.com/office/drawing/2014/main" id="{0C926FA1-7FFA-4DE6-AE9A-4E827C0EC9F1}"/>
              </a:ext>
            </a:extLst>
          </p:cNvPr>
          <p:cNvSpPr>
            <a:spLocks xmlns:a="http://schemas.openxmlformats.org/drawingml/2006/main" noGrp="1"/>
          </p:cNvSpPr>
          <p:nvPr/>
        </p:nvSpPr>
        <p:spPr>
          <a:xfrm xmlns:a="http://schemas.openxmlformats.org/drawingml/2006/main">
            <a:off x="6553200" y="1809750"/>
            <a:ext cx="4857750" cy="1676400"/>
          </a:xfrm>
          <a:prstGeom xmlns:a="http://schemas.openxmlformats.org/drawingml/2006/main" prst="roundRect">
            <a:avLst>
              <a:gd name="adj" fmla="val 4545"/>
            </a:avLst>
          </a:prstGeom>
          <a:solidFill xmlns:a="http://schemas.openxmlformats.org/drawingml/2006/main">
            <a:srgbClr val="FFF3DD"/>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D239B58F-D6D7-43E7-B98B-73977B116F3A}"/>
              </a:ext>
            </a:extLst>
          </p:cNvPr>
          <p:cNvSpPr>
            <a:spLocks xmlns:a="http://schemas.openxmlformats.org/drawingml/2006/main" noGrp="1"/>
          </p:cNvSpPr>
          <p:nvPr/>
        </p:nvSpPr>
        <p:spPr>
          <a:xfrm xmlns:a="http://schemas.openxmlformats.org/drawingml/2006/main">
            <a:off x="6553200" y="1809750"/>
            <a:ext cx="66675" cy="1676400"/>
          </a:xfrm>
          <a:prstGeom xmlns:a="http://schemas.openxmlformats.org/drawingml/2006/main" prst="rect">
            <a:avLst/>
          </a:prstGeom>
          <a:solidFill xmlns:a="http://schemas.openxmlformats.org/drawingml/2006/main">
            <a:srgbClr val="D98916"/>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19D3DC48-EE1C-4B58-99A1-92E938B81C82}"/>
              </a:ext>
            </a:extLst>
          </p:cNvPr>
          <p:cNvSpPr>
            <a:spLocks xmlns:a="http://schemas.openxmlformats.org/drawingml/2006/main" noGrp="1"/>
          </p:cNvSpPr>
          <p:nvPr/>
        </p:nvSpPr>
        <p:spPr>
          <a:xfrm xmlns:a="http://schemas.openxmlformats.org/drawingml/2006/main">
            <a:off x="6781800" y="1981200"/>
            <a:ext cx="4457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D98916"/>
                </a:solidFill>
                <a:latin typeface="DejaVu Sans"/>
                <a:ea typeface="DejaVu Sans"/>
                <a:cs typeface="DejaVu Sans"/>
              </a:defRPr>
            </a:pPr>
            <a:r>
              <a:rPr sz="1575" b="1">
                <a:solidFill>
                  <a:srgbClr val="D98916"/>
                </a:solidFill>
                <a:latin typeface="DejaVu Sans"/>
                <a:ea typeface="DejaVu Sans"/>
                <a:cs typeface="DejaVu Sans"/>
              </a:rPr>
              <a:t>What this is not</a:t>
            </a:r>
          </a:p>
        </p:txBody>
      </p:sp>
      <p:sp>
        <p:nvSpPr>
          <p:cNvPr id="11" name="">
            <a:extLst xmlns:a="http://schemas.openxmlformats.org/drawingml/2006/main">
              <a:ext uri="{FF2B5EF4-FFF2-40B4-BE49-F238E27FC236}">
                <a16:creationId xmlns:a16="http://schemas.microsoft.com/office/drawing/2014/main" id="{07B0B71A-E8E5-4C7A-A9DC-3CFEA6AF958D}"/>
              </a:ext>
            </a:extLst>
          </p:cNvPr>
          <p:cNvSpPr>
            <a:spLocks xmlns:a="http://schemas.openxmlformats.org/drawingml/2006/main" noGrp="1"/>
          </p:cNvSpPr>
          <p:nvPr/>
        </p:nvSpPr>
        <p:spPr>
          <a:xfrm xmlns:a="http://schemas.openxmlformats.org/drawingml/2006/main">
            <a:off x="6781800" y="2667000"/>
            <a:ext cx="4457700" cy="6667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A deployment blueprint, product selection, independent certification, or acceptance decision.</a:t>
            </a:r>
          </a:p>
        </p:txBody>
      </p:sp>
      <p:sp>
        <p:nvSpPr>
          <p:cNvPr id="12" name="">
            <a:extLst xmlns:a="http://schemas.openxmlformats.org/drawingml/2006/main">
              <a:ext uri="{FF2B5EF4-FFF2-40B4-BE49-F238E27FC236}">
                <a16:creationId xmlns:a16="http://schemas.microsoft.com/office/drawing/2014/main" id="{6665CE7A-0B97-4283-A3EA-284FF36B74CE}"/>
              </a:ext>
            </a:extLst>
          </p:cNvPr>
          <p:cNvSpPr>
            <a:spLocks xmlns:a="http://schemas.openxmlformats.org/drawingml/2006/main" noGrp="1"/>
          </p:cNvSpPr>
          <p:nvPr/>
        </p:nvSpPr>
        <p:spPr>
          <a:xfrm xmlns:a="http://schemas.openxmlformats.org/drawingml/2006/main">
            <a:off x="609600" y="4305300"/>
            <a:ext cx="10972800" cy="552450"/>
          </a:xfrm>
          <a:prstGeom xmlns:a="http://schemas.openxmlformats.org/drawingml/2006/main" prst="roundRect">
            <a:avLst>
              <a:gd name="adj" fmla="val 13793"/>
            </a:avLst>
          </a:prstGeom>
          <a:solidFill xmlns:a="http://schemas.openxmlformats.org/drawingml/2006/main">
            <a:srgbClr val="61717D"/>
          </a:solidFill>
          <a:ln xmlns:a="http://schemas.openxmlformats.org/drawingml/2006/main" w="0">
            <a:noFill/>
          </a:ln>
        </p:spPr>
      </p:sp>
      <p:sp>
        <p:nvSpPr>
          <p:cNvPr id="13" name="">
            <a:extLst xmlns:a="http://schemas.openxmlformats.org/drawingml/2006/main">
              <a:ext uri="{FF2B5EF4-FFF2-40B4-BE49-F238E27FC236}">
                <a16:creationId xmlns:a16="http://schemas.microsoft.com/office/drawing/2014/main" id="{A1177D11-477B-4B7A-AB93-9733CD06CA2E}"/>
              </a:ext>
            </a:extLst>
          </p:cNvPr>
          <p:cNvSpPr>
            <a:spLocks xmlns:a="http://schemas.openxmlformats.org/drawingml/2006/main" noGrp="1"/>
          </p:cNvSpPr>
          <p:nvPr/>
        </p:nvSpPr>
        <p:spPr>
          <a:xfrm xmlns:a="http://schemas.openxmlformats.org/drawingml/2006/main">
            <a:off x="838200" y="4438650"/>
            <a:ext cx="2190750" cy="2667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FFFFFF"/>
                </a:solidFill>
                <a:latin typeface="DejaVu Sans"/>
                <a:ea typeface="DejaVu Sans"/>
                <a:cs typeface="DejaVu Sans"/>
              </a:defRPr>
            </a:pPr>
            <a:r>
              <a:rPr sz="1425" b="1">
                <a:solidFill>
                  <a:srgbClr val="FFFFFF"/>
                </a:solidFill>
                <a:latin typeface="DejaVu Sans"/>
                <a:ea typeface="DejaVu Sans"/>
                <a:cs typeface="DejaVu Sans"/>
              </a:rPr>
              <a:t>Status</a:t>
            </a:r>
          </a:p>
        </p:txBody>
      </p:sp>
      <p:sp>
        <p:nvSpPr>
          <p:cNvPr id="14" name="">
            <a:extLst xmlns:a="http://schemas.openxmlformats.org/drawingml/2006/main">
              <a:ext uri="{FF2B5EF4-FFF2-40B4-BE49-F238E27FC236}">
                <a16:creationId xmlns:a16="http://schemas.microsoft.com/office/drawing/2014/main" id="{CFF3B95B-B7C8-4632-B3B1-BD218E57AF0B}"/>
              </a:ext>
            </a:extLst>
          </p:cNvPr>
          <p:cNvSpPr>
            <a:spLocks xmlns:a="http://schemas.openxmlformats.org/drawingml/2006/main" noGrp="1"/>
          </p:cNvSpPr>
          <p:nvPr/>
        </p:nvSpPr>
        <p:spPr>
          <a:xfrm xmlns:a="http://schemas.openxmlformats.org/drawingml/2006/main">
            <a:off x="3181350" y="4457700"/>
            <a:ext cx="8096250" cy="23812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FFFFFF"/>
                </a:solidFill>
                <a:latin typeface="DejaVu Sans"/>
                <a:ea typeface="DejaVu Sans"/>
                <a:cs typeface="DejaVu Sans"/>
              </a:defRPr>
            </a:pPr>
            <a:r>
              <a:rPr sz="1200">
                <a:solidFill>
                  <a:srgbClr val="FFFFFF"/>
                </a:solidFill>
                <a:latin typeface="DejaVu Sans"/>
                <a:ea typeface="DejaVu Sans"/>
                <a:cs typeface="DejaVu Sans"/>
              </a:rPr>
              <a:t>Overview v0.3 and governance: bounded reviews. Deck and human review open.</a:t>
            </a:r>
          </a:p>
        </p:txBody>
      </p:sp>
      <p:sp>
        <p:nvSpPr>
          <p:cNvPr id="15" name="">
            <a:extLst xmlns:a="http://schemas.openxmlformats.org/drawingml/2006/main">
              <a:ext uri="{FF2B5EF4-FFF2-40B4-BE49-F238E27FC236}">
                <a16:creationId xmlns:a16="http://schemas.microsoft.com/office/drawing/2014/main" id="{904623DC-3430-4561-987D-9131034B32B2}"/>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6" name="">
            <a:extLst xmlns:a="http://schemas.openxmlformats.org/drawingml/2006/main">
              <a:ext uri="{FF2B5EF4-FFF2-40B4-BE49-F238E27FC236}">
                <a16:creationId xmlns:a16="http://schemas.microsoft.com/office/drawing/2014/main" id="{4ED568A7-13C2-4297-9E80-ED514B82DE0A}"/>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03</a:t>
            </a:r>
          </a:p>
        </p:txBody>
      </p:sp>
    </p:spTree>
    <p:extLst>
      <p:ext uri="{BB962C8B-B14F-4D97-AF65-F5344CB8AC3E}">
        <p14:creationId xmlns:p14="http://schemas.microsoft.com/office/powerpoint/2010/main" val="452325150"/>
      </p:ext>
    </p:extLst>
  </p:cSld>
</p:sld>
</file>

<file path=ppt/slides/slide30.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82252BE3-73C1-4D87-83BC-49C18F11936F}"/>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6339B771-B911-475F-96B4-99D4A8EE67A3}"/>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Verification, recovery and uncertainty</a:t>
            </a:r>
          </a:p>
        </p:txBody>
      </p:sp>
      <p:sp>
        <p:nvSpPr>
          <p:cNvPr id="3" name="">
            <a:extLst xmlns:a="http://schemas.openxmlformats.org/drawingml/2006/main">
              <a:ext uri="{FF2B5EF4-FFF2-40B4-BE49-F238E27FC236}">
                <a16:creationId xmlns:a16="http://schemas.microsoft.com/office/drawing/2014/main" id="{8287EC94-1E8F-422F-B0C2-F4E265137ABF}"/>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B6FA115E-4EDD-44B1-A4C1-4C7244051E16}"/>
              </a:ext>
            </a:extLst>
          </p:cNvPr>
          <p:cNvSpPr>
            <a:spLocks xmlns:a="http://schemas.openxmlformats.org/drawingml/2006/main" noGrp="1"/>
          </p:cNvSpPr>
          <p:nvPr/>
        </p:nvSpPr>
        <p:spPr>
          <a:xfrm xmlns:a="http://schemas.openxmlformats.org/drawingml/2006/main">
            <a:off x="723900" y="200025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486B91E7-0435-434A-AC2D-87866E90974E}"/>
              </a:ext>
            </a:extLst>
          </p:cNvPr>
          <p:cNvSpPr>
            <a:spLocks xmlns:a="http://schemas.openxmlformats.org/drawingml/2006/main" noGrp="1"/>
          </p:cNvSpPr>
          <p:nvPr/>
        </p:nvSpPr>
        <p:spPr>
          <a:xfrm xmlns:a="http://schemas.openxmlformats.org/drawingml/2006/main">
            <a:off x="857250"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Execution response</a:t>
            </a:r>
          </a:p>
        </p:txBody>
      </p:sp>
      <p:sp>
        <p:nvSpPr>
          <p:cNvPr id="6" name="">
            <a:extLst xmlns:a="http://schemas.openxmlformats.org/drawingml/2006/main">
              <a:ext uri="{FF2B5EF4-FFF2-40B4-BE49-F238E27FC236}">
                <a16:creationId xmlns:a16="http://schemas.microsoft.com/office/drawing/2014/main" id="{9B1D2671-69AD-4996-B0E8-92C1EFCC98DC}"/>
              </a:ext>
            </a:extLst>
          </p:cNvPr>
          <p:cNvSpPr>
            <a:spLocks xmlns:a="http://schemas.openxmlformats.org/drawingml/2006/main" noGrp="1"/>
          </p:cNvSpPr>
          <p:nvPr/>
        </p:nvSpPr>
        <p:spPr>
          <a:xfrm xmlns:a="http://schemas.openxmlformats.org/drawingml/2006/main">
            <a:off x="857250"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adapter reports what it attempted and received.</a:t>
            </a:r>
          </a:p>
        </p:txBody>
      </p:sp>
      <p:sp>
        <p:nvSpPr>
          <p:cNvPr id="7" name="">
            <a:extLst xmlns:a="http://schemas.openxmlformats.org/drawingml/2006/main">
              <a:ext uri="{FF2B5EF4-FFF2-40B4-BE49-F238E27FC236}">
                <a16:creationId xmlns:a16="http://schemas.microsoft.com/office/drawing/2014/main" id="{BF49A8AD-0DDC-48A1-BFBB-DE3FDAE4B998}"/>
              </a:ext>
            </a:extLst>
          </p:cNvPr>
          <p:cNvSpPr>
            <a:spLocks xmlns:a="http://schemas.openxmlformats.org/drawingml/2006/main" noGrp="1"/>
          </p:cNvSpPr>
          <p:nvPr/>
        </p:nvSpPr>
        <p:spPr>
          <a:xfrm xmlns:a="http://schemas.openxmlformats.org/drawingml/2006/main">
            <a:off x="3281363"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0F7C12C1-ECFB-483C-92BF-64A53CDF1112}"/>
              </a:ext>
            </a:extLst>
          </p:cNvPr>
          <p:cNvSpPr>
            <a:spLocks xmlns:a="http://schemas.openxmlformats.org/drawingml/2006/main" noGrp="1"/>
          </p:cNvSpPr>
          <p:nvPr/>
        </p:nvSpPr>
        <p:spPr>
          <a:xfrm xmlns:a="http://schemas.openxmlformats.org/drawingml/2006/main">
            <a:off x="3433763" y="200025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9" name="">
            <a:extLst xmlns:a="http://schemas.openxmlformats.org/drawingml/2006/main">
              <a:ext uri="{FF2B5EF4-FFF2-40B4-BE49-F238E27FC236}">
                <a16:creationId xmlns:a16="http://schemas.microsoft.com/office/drawing/2014/main" id="{2E10CD25-62E6-4140-9CE3-64DA54A45F50}"/>
              </a:ext>
            </a:extLst>
          </p:cNvPr>
          <p:cNvSpPr>
            <a:spLocks xmlns:a="http://schemas.openxmlformats.org/drawingml/2006/main" noGrp="1"/>
          </p:cNvSpPr>
          <p:nvPr/>
        </p:nvSpPr>
        <p:spPr>
          <a:xfrm xmlns:a="http://schemas.openxmlformats.org/drawingml/2006/main">
            <a:off x="3567113"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Destination evidence</a:t>
            </a:r>
          </a:p>
        </p:txBody>
      </p:sp>
      <p:sp>
        <p:nvSpPr>
          <p:cNvPr id="10" name="">
            <a:extLst xmlns:a="http://schemas.openxmlformats.org/drawingml/2006/main">
              <a:ext uri="{FF2B5EF4-FFF2-40B4-BE49-F238E27FC236}">
                <a16:creationId xmlns:a16="http://schemas.microsoft.com/office/drawing/2014/main" id="{5CFE2456-038B-41FE-B42A-463BA5F8B85B}"/>
              </a:ext>
            </a:extLst>
          </p:cNvPr>
          <p:cNvSpPr>
            <a:spLocks xmlns:a="http://schemas.openxmlformats.org/drawingml/2006/main" noGrp="1"/>
          </p:cNvSpPr>
          <p:nvPr/>
        </p:nvSpPr>
        <p:spPr>
          <a:xfrm xmlns:a="http://schemas.openxmlformats.org/drawingml/2006/main">
            <a:off x="3567113"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receiving system and service health show actual state.</a:t>
            </a:r>
          </a:p>
        </p:txBody>
      </p:sp>
      <p:sp>
        <p:nvSpPr>
          <p:cNvPr id="11" name="">
            <a:extLst xmlns:a="http://schemas.openxmlformats.org/drawingml/2006/main">
              <a:ext uri="{FF2B5EF4-FFF2-40B4-BE49-F238E27FC236}">
                <a16:creationId xmlns:a16="http://schemas.microsoft.com/office/drawing/2014/main" id="{E4703F97-FD37-4E88-8876-9750580F1A28}"/>
              </a:ext>
            </a:extLst>
          </p:cNvPr>
          <p:cNvSpPr>
            <a:spLocks xmlns:a="http://schemas.openxmlformats.org/drawingml/2006/main" noGrp="1"/>
          </p:cNvSpPr>
          <p:nvPr/>
        </p:nvSpPr>
        <p:spPr>
          <a:xfrm xmlns:a="http://schemas.openxmlformats.org/drawingml/2006/main">
            <a:off x="5991225"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ED5AAE4F-1946-4098-8852-95F5663BEB5A}"/>
              </a:ext>
            </a:extLst>
          </p:cNvPr>
          <p:cNvSpPr>
            <a:spLocks xmlns:a="http://schemas.openxmlformats.org/drawingml/2006/main" noGrp="1"/>
          </p:cNvSpPr>
          <p:nvPr/>
        </p:nvSpPr>
        <p:spPr>
          <a:xfrm xmlns:a="http://schemas.openxmlformats.org/drawingml/2006/main">
            <a:off x="6143625" y="2000250"/>
            <a:ext cx="2538413"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13" name="">
            <a:extLst xmlns:a="http://schemas.openxmlformats.org/drawingml/2006/main">
              <a:ext uri="{FF2B5EF4-FFF2-40B4-BE49-F238E27FC236}">
                <a16:creationId xmlns:a16="http://schemas.microsoft.com/office/drawing/2014/main" id="{44AAAC71-8BAA-4FCC-95FD-7D737C8B43B0}"/>
              </a:ext>
            </a:extLst>
          </p:cNvPr>
          <p:cNvSpPr>
            <a:spLocks xmlns:a="http://schemas.openxmlformats.org/drawingml/2006/main" noGrp="1"/>
          </p:cNvSpPr>
          <p:nvPr/>
        </p:nvSpPr>
        <p:spPr>
          <a:xfrm xmlns:a="http://schemas.openxmlformats.org/drawingml/2006/main">
            <a:off x="6276975"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Uncertain outcome</a:t>
            </a:r>
          </a:p>
        </p:txBody>
      </p:sp>
      <p:sp>
        <p:nvSpPr>
          <p:cNvPr id="14" name="">
            <a:extLst xmlns:a="http://schemas.openxmlformats.org/drawingml/2006/main">
              <a:ext uri="{FF2B5EF4-FFF2-40B4-BE49-F238E27FC236}">
                <a16:creationId xmlns:a16="http://schemas.microsoft.com/office/drawing/2014/main" id="{BCF4C8FE-2846-4B30-8A76-88BE13F98540}"/>
              </a:ext>
            </a:extLst>
          </p:cNvPr>
          <p:cNvSpPr>
            <a:spLocks xmlns:a="http://schemas.openxmlformats.org/drawingml/2006/main" noGrp="1"/>
          </p:cNvSpPr>
          <p:nvPr/>
        </p:nvSpPr>
        <p:spPr>
          <a:xfrm xmlns:a="http://schemas.openxmlformats.org/drawingml/2006/main">
            <a:off x="6276975"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Conflicting or missing evidence keeps the case open for escalation.</a:t>
            </a:r>
          </a:p>
        </p:txBody>
      </p:sp>
      <p:sp>
        <p:nvSpPr>
          <p:cNvPr id="15" name="">
            <a:extLst xmlns:a="http://schemas.openxmlformats.org/drawingml/2006/main">
              <a:ext uri="{FF2B5EF4-FFF2-40B4-BE49-F238E27FC236}">
                <a16:creationId xmlns:a16="http://schemas.microsoft.com/office/drawing/2014/main" id="{0C6441C8-0E2E-4DBE-8D9B-A2FFDF5F87D1}"/>
              </a:ext>
            </a:extLst>
          </p:cNvPr>
          <p:cNvSpPr>
            <a:spLocks xmlns:a="http://schemas.openxmlformats.org/drawingml/2006/main" noGrp="1"/>
          </p:cNvSpPr>
          <p:nvPr/>
        </p:nvSpPr>
        <p:spPr>
          <a:xfrm xmlns:a="http://schemas.openxmlformats.org/drawingml/2006/main">
            <a:off x="8701088"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2EE150CB-C4D9-4A4B-8761-F7ACC7E62129}"/>
              </a:ext>
            </a:extLst>
          </p:cNvPr>
          <p:cNvSpPr>
            <a:spLocks xmlns:a="http://schemas.openxmlformats.org/drawingml/2006/main" noGrp="1"/>
          </p:cNvSpPr>
          <p:nvPr/>
        </p:nvSpPr>
        <p:spPr>
          <a:xfrm xmlns:a="http://schemas.openxmlformats.org/drawingml/2006/main">
            <a:off x="8853488" y="200025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17" name="">
            <a:extLst xmlns:a="http://schemas.openxmlformats.org/drawingml/2006/main">
              <a:ext uri="{FF2B5EF4-FFF2-40B4-BE49-F238E27FC236}">
                <a16:creationId xmlns:a16="http://schemas.microsoft.com/office/drawing/2014/main" id="{7293653E-C8D4-4847-ACF6-7DB18FB5321B}"/>
              </a:ext>
            </a:extLst>
          </p:cNvPr>
          <p:cNvSpPr>
            <a:spLocks xmlns:a="http://schemas.openxmlformats.org/drawingml/2006/main" noGrp="1"/>
          </p:cNvSpPr>
          <p:nvPr/>
        </p:nvSpPr>
        <p:spPr>
          <a:xfrm xmlns:a="http://schemas.openxmlformats.org/drawingml/2006/main">
            <a:off x="8986838"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Recovery decision</a:t>
            </a:r>
          </a:p>
        </p:txBody>
      </p:sp>
      <p:sp>
        <p:nvSpPr>
          <p:cNvPr id="18" name="">
            <a:extLst xmlns:a="http://schemas.openxmlformats.org/drawingml/2006/main">
              <a:ext uri="{FF2B5EF4-FFF2-40B4-BE49-F238E27FC236}">
                <a16:creationId xmlns:a16="http://schemas.microsoft.com/office/drawing/2014/main" id="{E1402E6D-7FED-4229-90D5-1F69BE5B49CE}"/>
              </a:ext>
            </a:extLst>
          </p:cNvPr>
          <p:cNvSpPr>
            <a:spLocks xmlns:a="http://schemas.openxmlformats.org/drawingml/2006/main" noGrp="1"/>
          </p:cNvSpPr>
          <p:nvPr/>
        </p:nvSpPr>
        <p:spPr>
          <a:xfrm xmlns:a="http://schemas.openxmlformats.org/drawingml/2006/main">
            <a:off x="8986838"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An authorized path determines containment, rollback or service recovery.</a:t>
            </a:r>
          </a:p>
        </p:txBody>
      </p:sp>
      <p:sp>
        <p:nvSpPr>
          <p:cNvPr id="19" name="">
            <a:extLst xmlns:a="http://schemas.openxmlformats.org/drawingml/2006/main">
              <a:ext uri="{FF2B5EF4-FFF2-40B4-BE49-F238E27FC236}">
                <a16:creationId xmlns:a16="http://schemas.microsoft.com/office/drawing/2014/main" id="{AFEFB4F2-7E37-4BD1-AD0A-861FAFDFF4B0}"/>
              </a:ext>
            </a:extLst>
          </p:cNvPr>
          <p:cNvSpPr>
            <a:spLocks xmlns:a="http://schemas.openxmlformats.org/drawingml/2006/main" noGrp="1"/>
          </p:cNvSpPr>
          <p:nvPr/>
        </p:nvSpPr>
        <p:spPr>
          <a:xfrm xmlns:a="http://schemas.openxmlformats.org/drawingml/2006/main">
            <a:off x="876300" y="4791075"/>
            <a:ext cx="1028700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b="1">
                <a:solidFill>
                  <a:srgbClr val="9E3C35"/>
                </a:solidFill>
                <a:latin typeface="DejaVu Sans"/>
                <a:ea typeface="DejaVu Sans"/>
                <a:cs typeface="DejaVu Sans"/>
              </a:defRPr>
            </a:pPr>
            <a:r>
              <a:rPr sz="1350" b="1">
                <a:solidFill>
                  <a:srgbClr val="9E3C35"/>
                </a:solidFill>
                <a:latin typeface="DejaVu Sans"/>
                <a:ea typeface="DejaVu Sans"/>
                <a:cs typeface="DejaVu Sans"/>
              </a:rPr>
              <a:t>Open review finding: recovery and rollback need an explicit authorization path. Execution also needs an accountable identity and delegation model.</a:t>
            </a:r>
          </a:p>
        </p:txBody>
      </p:sp>
      <p:sp>
        <p:nvSpPr>
          <p:cNvPr id="20" name="">
            <a:extLst xmlns:a="http://schemas.openxmlformats.org/drawingml/2006/main">
              <a:ext uri="{FF2B5EF4-FFF2-40B4-BE49-F238E27FC236}">
                <a16:creationId xmlns:a16="http://schemas.microsoft.com/office/drawing/2014/main" id="{9ACD4BBF-83C9-4B3D-A47D-F249B34AF2C4}"/>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01C99B53-563A-479B-BF7F-EEF07CCA21A8}"/>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30</a:t>
            </a:r>
          </a:p>
        </p:txBody>
      </p:sp>
    </p:spTree>
    <p:extLst>
      <p:ext uri="{BB962C8B-B14F-4D97-AF65-F5344CB8AC3E}">
        <p14:creationId xmlns:p14="http://schemas.microsoft.com/office/powerpoint/2010/main" val="775825299"/>
      </p:ext>
    </p:extLst>
  </p:cSld>
</p:sld>
</file>

<file path=ppt/slides/slide31.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3CC3B798-54B8-49F5-832A-799E5EB6FD79}"/>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CF0B5539-9DCA-4E23-9CFD-3F6B571CBC4E}"/>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How governance and security work together</a:t>
            </a:r>
          </a:p>
        </p:txBody>
      </p:sp>
      <p:sp>
        <p:nvSpPr>
          <p:cNvPr id="3" name="">
            <a:extLst xmlns:a="http://schemas.openxmlformats.org/drawingml/2006/main">
              <a:ext uri="{FF2B5EF4-FFF2-40B4-BE49-F238E27FC236}">
                <a16:creationId xmlns:a16="http://schemas.microsoft.com/office/drawing/2014/main" id="{FB6144D0-65B5-4C88-B289-9BA822C9640D}"/>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6B1ECCEA-9AC9-4E2A-B60D-A2388E2E2F01}"/>
              </a:ext>
            </a:extLst>
          </p:cNvPr>
          <p:cNvSpPr>
            <a:spLocks xmlns:a="http://schemas.openxmlformats.org/drawingml/2006/main" noGrp="1"/>
          </p:cNvSpPr>
          <p:nvPr/>
        </p:nvSpPr>
        <p:spPr>
          <a:xfrm xmlns:a="http://schemas.openxmlformats.org/drawingml/2006/main">
            <a:off x="723900" y="200025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5" name="">
            <a:extLst xmlns:a="http://schemas.openxmlformats.org/drawingml/2006/main">
              <a:ext uri="{FF2B5EF4-FFF2-40B4-BE49-F238E27FC236}">
                <a16:creationId xmlns:a16="http://schemas.microsoft.com/office/drawing/2014/main" id="{4896DE85-F361-440C-A7D5-E1DADB6474DD}"/>
              </a:ext>
            </a:extLst>
          </p:cNvPr>
          <p:cNvSpPr>
            <a:spLocks xmlns:a="http://schemas.openxmlformats.org/drawingml/2006/main" noGrp="1"/>
          </p:cNvSpPr>
          <p:nvPr/>
        </p:nvSpPr>
        <p:spPr>
          <a:xfrm xmlns:a="http://schemas.openxmlformats.org/drawingml/2006/main">
            <a:off x="857250"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Assess together</a:t>
            </a:r>
          </a:p>
        </p:txBody>
      </p:sp>
      <p:sp>
        <p:nvSpPr>
          <p:cNvPr id="6" name="">
            <a:extLst xmlns:a="http://schemas.openxmlformats.org/drawingml/2006/main">
              <a:ext uri="{FF2B5EF4-FFF2-40B4-BE49-F238E27FC236}">
                <a16:creationId xmlns:a16="http://schemas.microsoft.com/office/drawing/2014/main" id="{2463C578-9E64-41E1-B2CB-192C3051658C}"/>
              </a:ext>
            </a:extLst>
          </p:cNvPr>
          <p:cNvSpPr>
            <a:spLocks xmlns:a="http://schemas.openxmlformats.org/drawingml/2006/main" noGrp="1"/>
          </p:cNvSpPr>
          <p:nvPr/>
        </p:nvSpPr>
        <p:spPr>
          <a:xfrm xmlns:a="http://schemas.openxmlformats.org/drawingml/2006/main">
            <a:off x="857250"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Purpose, affected people, actions, threats, safeguards and evidence gaps.</a:t>
            </a:r>
          </a:p>
        </p:txBody>
      </p:sp>
      <p:sp>
        <p:nvSpPr>
          <p:cNvPr id="7" name="">
            <a:extLst xmlns:a="http://schemas.openxmlformats.org/drawingml/2006/main">
              <a:ext uri="{FF2B5EF4-FFF2-40B4-BE49-F238E27FC236}">
                <a16:creationId xmlns:a16="http://schemas.microsoft.com/office/drawing/2014/main" id="{E04A15B1-C475-4CA1-91FB-DC8004324FB3}"/>
              </a:ext>
            </a:extLst>
          </p:cNvPr>
          <p:cNvSpPr>
            <a:spLocks xmlns:a="http://schemas.openxmlformats.org/drawingml/2006/main" noGrp="1"/>
          </p:cNvSpPr>
          <p:nvPr/>
        </p:nvSpPr>
        <p:spPr>
          <a:xfrm xmlns:a="http://schemas.openxmlformats.org/drawingml/2006/main">
            <a:off x="3281363"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B2191EC2-1E41-47A7-A851-3AD9320F3CCC}"/>
              </a:ext>
            </a:extLst>
          </p:cNvPr>
          <p:cNvSpPr>
            <a:spLocks xmlns:a="http://schemas.openxmlformats.org/drawingml/2006/main" noGrp="1"/>
          </p:cNvSpPr>
          <p:nvPr/>
        </p:nvSpPr>
        <p:spPr>
          <a:xfrm xmlns:a="http://schemas.openxmlformats.org/drawingml/2006/main">
            <a:off x="3433763" y="200025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C2FFCAA6-6556-4DD3-B53E-F392360C53B2}"/>
              </a:ext>
            </a:extLst>
          </p:cNvPr>
          <p:cNvSpPr>
            <a:spLocks xmlns:a="http://schemas.openxmlformats.org/drawingml/2006/main" noGrp="1"/>
          </p:cNvSpPr>
          <p:nvPr/>
        </p:nvSpPr>
        <p:spPr>
          <a:xfrm xmlns:a="http://schemas.openxmlformats.org/drawingml/2006/main">
            <a:off x="3567113"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Conditions to protections</a:t>
            </a:r>
          </a:p>
        </p:txBody>
      </p:sp>
      <p:sp>
        <p:nvSpPr>
          <p:cNvPr id="10" name="">
            <a:extLst xmlns:a="http://schemas.openxmlformats.org/drawingml/2006/main">
              <a:ext uri="{FF2B5EF4-FFF2-40B4-BE49-F238E27FC236}">
                <a16:creationId xmlns:a16="http://schemas.microsoft.com/office/drawing/2014/main" id="{66B6DC7F-FE25-43B6-8DD4-1D52F5761915}"/>
              </a:ext>
            </a:extLst>
          </p:cNvPr>
          <p:cNvSpPr>
            <a:spLocks xmlns:a="http://schemas.openxmlformats.org/drawingml/2006/main" noGrp="1"/>
          </p:cNvSpPr>
          <p:nvPr/>
        </p:nvSpPr>
        <p:spPr>
          <a:xfrm xmlns:a="http://schemas.openxmlformats.org/drawingml/2006/main">
            <a:off x="3567113"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Security and delivery teams implement relevant limits, checks and recovery arrangements.</a:t>
            </a:r>
          </a:p>
        </p:txBody>
      </p:sp>
      <p:sp>
        <p:nvSpPr>
          <p:cNvPr id="11" name="">
            <a:extLst xmlns:a="http://schemas.openxmlformats.org/drawingml/2006/main">
              <a:ext uri="{FF2B5EF4-FFF2-40B4-BE49-F238E27FC236}">
                <a16:creationId xmlns:a16="http://schemas.microsoft.com/office/drawing/2014/main" id="{4F5C87FB-5190-4775-9FE3-217E4BC7E647}"/>
              </a:ext>
            </a:extLst>
          </p:cNvPr>
          <p:cNvSpPr>
            <a:spLocks xmlns:a="http://schemas.openxmlformats.org/drawingml/2006/main" noGrp="1"/>
          </p:cNvSpPr>
          <p:nvPr/>
        </p:nvSpPr>
        <p:spPr>
          <a:xfrm xmlns:a="http://schemas.openxmlformats.org/drawingml/2006/main">
            <a:off x="5991225"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2B5DA0AC-B28C-44AE-8152-E677FD404A04}"/>
              </a:ext>
            </a:extLst>
          </p:cNvPr>
          <p:cNvSpPr>
            <a:spLocks xmlns:a="http://schemas.openxmlformats.org/drawingml/2006/main" noGrp="1"/>
          </p:cNvSpPr>
          <p:nvPr/>
        </p:nvSpPr>
        <p:spPr>
          <a:xfrm xmlns:a="http://schemas.openxmlformats.org/drawingml/2006/main">
            <a:off x="6143625" y="200025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13" name="">
            <a:extLst xmlns:a="http://schemas.openxmlformats.org/drawingml/2006/main">
              <a:ext uri="{FF2B5EF4-FFF2-40B4-BE49-F238E27FC236}">
                <a16:creationId xmlns:a16="http://schemas.microsoft.com/office/drawing/2014/main" id="{47737E9F-0EDA-479A-B003-1552E42AFAFE}"/>
              </a:ext>
            </a:extLst>
          </p:cNvPr>
          <p:cNvSpPr>
            <a:spLocks xmlns:a="http://schemas.openxmlformats.org/drawingml/2006/main" noGrp="1"/>
          </p:cNvSpPr>
          <p:nvPr/>
        </p:nvSpPr>
        <p:spPr>
          <a:xfrm xmlns:a="http://schemas.openxmlformats.org/drawingml/2006/main">
            <a:off x="6276975"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Evidence from operation</a:t>
            </a:r>
          </a:p>
        </p:txBody>
      </p:sp>
      <p:sp>
        <p:nvSpPr>
          <p:cNvPr id="14" name="">
            <a:extLst xmlns:a="http://schemas.openxmlformats.org/drawingml/2006/main">
              <a:ext uri="{FF2B5EF4-FFF2-40B4-BE49-F238E27FC236}">
                <a16:creationId xmlns:a16="http://schemas.microsoft.com/office/drawing/2014/main" id="{5CBAB896-B3EB-45B9-B473-FAF056D42A2E}"/>
              </a:ext>
            </a:extLst>
          </p:cNvPr>
          <p:cNvSpPr>
            <a:spLocks xmlns:a="http://schemas.openxmlformats.org/drawingml/2006/main" noGrp="1"/>
          </p:cNvSpPr>
          <p:nvPr/>
        </p:nvSpPr>
        <p:spPr>
          <a:xfrm xmlns:a="http://schemas.openxmlformats.org/drawingml/2006/main">
            <a:off x="6276975"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Security, business and other evidence shows what actually happens.</a:t>
            </a:r>
          </a:p>
        </p:txBody>
      </p:sp>
      <p:sp>
        <p:nvSpPr>
          <p:cNvPr id="15" name="">
            <a:extLst xmlns:a="http://schemas.openxmlformats.org/drawingml/2006/main">
              <a:ext uri="{FF2B5EF4-FFF2-40B4-BE49-F238E27FC236}">
                <a16:creationId xmlns:a16="http://schemas.microsoft.com/office/drawing/2014/main" id="{28776BA7-1C47-4E39-9AAF-B2441063FDB3}"/>
              </a:ext>
            </a:extLst>
          </p:cNvPr>
          <p:cNvSpPr>
            <a:spLocks xmlns:a="http://schemas.openxmlformats.org/drawingml/2006/main" noGrp="1"/>
          </p:cNvSpPr>
          <p:nvPr/>
        </p:nvSpPr>
        <p:spPr>
          <a:xfrm xmlns:a="http://schemas.openxmlformats.org/drawingml/2006/main">
            <a:off x="8701088"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CAEA000A-C977-4C8E-807D-F9989BD4CB18}"/>
              </a:ext>
            </a:extLst>
          </p:cNvPr>
          <p:cNvSpPr>
            <a:spLocks xmlns:a="http://schemas.openxmlformats.org/drawingml/2006/main" noGrp="1"/>
          </p:cNvSpPr>
          <p:nvPr/>
        </p:nvSpPr>
        <p:spPr>
          <a:xfrm xmlns:a="http://schemas.openxmlformats.org/drawingml/2006/main">
            <a:off x="8853488" y="2000250"/>
            <a:ext cx="2538413"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17" name="">
            <a:extLst xmlns:a="http://schemas.openxmlformats.org/drawingml/2006/main">
              <a:ext uri="{FF2B5EF4-FFF2-40B4-BE49-F238E27FC236}">
                <a16:creationId xmlns:a16="http://schemas.microsoft.com/office/drawing/2014/main" id="{1629EB8A-63A9-4497-A9E8-488148DB3E13}"/>
              </a:ext>
            </a:extLst>
          </p:cNvPr>
          <p:cNvSpPr>
            <a:spLocks xmlns:a="http://schemas.openxmlformats.org/drawingml/2006/main" noGrp="1"/>
          </p:cNvSpPr>
          <p:nvPr/>
        </p:nvSpPr>
        <p:spPr>
          <a:xfrm xmlns:a="http://schemas.openxmlformats.org/drawingml/2006/main">
            <a:off x="8986838"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Respond and reconsider</a:t>
            </a:r>
          </a:p>
        </p:txBody>
      </p:sp>
      <p:sp>
        <p:nvSpPr>
          <p:cNvPr id="18" name="">
            <a:extLst xmlns:a="http://schemas.openxmlformats.org/drawingml/2006/main">
              <a:ext uri="{FF2B5EF4-FFF2-40B4-BE49-F238E27FC236}">
                <a16:creationId xmlns:a16="http://schemas.microsoft.com/office/drawing/2014/main" id="{8C677ED5-B36A-458F-96B7-24678157A061}"/>
              </a:ext>
            </a:extLst>
          </p:cNvPr>
          <p:cNvSpPr>
            <a:spLocks xmlns:a="http://schemas.openxmlformats.org/drawingml/2006/main" noGrp="1"/>
          </p:cNvSpPr>
          <p:nvPr/>
        </p:nvSpPr>
        <p:spPr>
          <a:xfrm xmlns:a="http://schemas.openxmlformats.org/drawingml/2006/main">
            <a:off x="8986838"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Authorized responders contain harm; decision makers update conditions.</a:t>
            </a:r>
          </a:p>
        </p:txBody>
      </p:sp>
      <p:sp>
        <p:nvSpPr>
          <p:cNvPr id="19" name="">
            <a:extLst xmlns:a="http://schemas.openxmlformats.org/drawingml/2006/main">
              <a:ext uri="{FF2B5EF4-FFF2-40B4-BE49-F238E27FC236}">
                <a16:creationId xmlns:a16="http://schemas.microsoft.com/office/drawing/2014/main" id="{D10B6535-8969-45D3-B542-530C681DA769}"/>
              </a:ext>
            </a:extLst>
          </p:cNvPr>
          <p:cNvSpPr>
            <a:spLocks xmlns:a="http://schemas.openxmlformats.org/drawingml/2006/main" noGrp="1"/>
          </p:cNvSpPr>
          <p:nvPr/>
        </p:nvSpPr>
        <p:spPr>
          <a:xfrm xmlns:a="http://schemas.openxmlformats.org/drawingml/2006/main">
            <a:off x="876300" y="4733925"/>
            <a:ext cx="1028700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Decisions and conditions travel to security. Evidence and changes return for reassessment. Coordination does not grant every decision right.</a:t>
            </a:r>
          </a:p>
        </p:txBody>
      </p:sp>
      <p:sp>
        <p:nvSpPr>
          <p:cNvPr id="20" name="">
            <a:extLst xmlns:a="http://schemas.openxmlformats.org/drawingml/2006/main">
              <a:ext uri="{FF2B5EF4-FFF2-40B4-BE49-F238E27FC236}">
                <a16:creationId xmlns:a16="http://schemas.microsoft.com/office/drawing/2014/main" id="{43739BD6-D3CA-4F6B-9EB5-0E03062F3AE6}"/>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9A2D017C-BA20-4A14-9083-6035F09AEBEF}"/>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31</a:t>
            </a:r>
          </a:p>
        </p:txBody>
      </p:sp>
    </p:spTree>
    <p:extLst>
      <p:ext uri="{BB962C8B-B14F-4D97-AF65-F5344CB8AC3E}">
        <p14:creationId xmlns:p14="http://schemas.microsoft.com/office/powerpoint/2010/main" val="476961825"/>
      </p:ext>
    </p:extLst>
  </p:cSld>
</p:sld>
</file>

<file path=ppt/slides/slide32.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8" name="">
            <a:extLst xmlns:a="http://schemas.openxmlformats.org/drawingml/2006/main">
              <a:ext uri="{FF2B5EF4-FFF2-40B4-BE49-F238E27FC236}">
                <a16:creationId xmlns:a16="http://schemas.microsoft.com/office/drawing/2014/main" id="{FEE89219-3164-4E53-9DC5-A307A1498268}"/>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98A7C27D-483B-4907-B7B9-528E66FF6079}"/>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Action and approval contract</a:t>
            </a:r>
          </a:p>
        </p:txBody>
      </p:sp>
      <p:sp>
        <p:nvSpPr>
          <p:cNvPr id="3" name="">
            <a:extLst xmlns:a="http://schemas.openxmlformats.org/drawingml/2006/main">
              <a:ext uri="{FF2B5EF4-FFF2-40B4-BE49-F238E27FC236}">
                <a16:creationId xmlns:a16="http://schemas.microsoft.com/office/drawing/2014/main" id="{B85EA74E-DDE1-46A7-BA82-566D1600532B}"/>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E587812E-CF7F-4A36-9204-DFDBBD071BEA}"/>
              </a:ext>
            </a:extLst>
          </p:cNvPr>
          <p:cNvSpPr>
            <a:spLocks xmlns:a="http://schemas.openxmlformats.org/drawingml/2006/main" noGrp="1"/>
          </p:cNvSpPr>
          <p:nvPr/>
        </p:nvSpPr>
        <p:spPr>
          <a:xfrm xmlns:a="http://schemas.openxmlformats.org/drawingml/2006/main">
            <a:off x="933450" y="18859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2C6E9F"/>
                </a:solidFill>
                <a:latin typeface="DejaVu Sans"/>
                <a:ea typeface="DejaVu Sans"/>
                <a:cs typeface="DejaVu Sans"/>
              </a:defRPr>
            </a:pPr>
            <a:r>
              <a:rPr sz="1125" b="1">
                <a:solidFill>
                  <a:srgbClr val="2C6E9F"/>
                </a:solidFill>
                <a:latin typeface="DejaVu Sans"/>
                <a:ea typeface="DejaVu Sans"/>
                <a:cs typeface="DejaVu Sans"/>
              </a:rPr>
              <a:t>Action request</a:t>
            </a:r>
          </a:p>
        </p:txBody>
      </p:sp>
      <p:sp>
        <p:nvSpPr>
          <p:cNvPr id="5" name="">
            <a:extLst xmlns:a="http://schemas.openxmlformats.org/drawingml/2006/main">
              <a:ext uri="{FF2B5EF4-FFF2-40B4-BE49-F238E27FC236}">
                <a16:creationId xmlns:a16="http://schemas.microsoft.com/office/drawing/2014/main" id="{1A886B29-3A7A-4BA5-B10F-FE580BF22BF2}"/>
              </a:ext>
            </a:extLst>
          </p:cNvPr>
          <p:cNvSpPr>
            <a:spLocks xmlns:a="http://schemas.openxmlformats.org/drawingml/2006/main" noGrp="1"/>
          </p:cNvSpPr>
          <p:nvPr/>
        </p:nvSpPr>
        <p:spPr>
          <a:xfrm xmlns:a="http://schemas.openxmlformats.org/drawingml/2006/main">
            <a:off x="3695700" y="18669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Which operation, target, material parameters, intended effect, task and evidence support this request?</a:t>
            </a:r>
          </a:p>
        </p:txBody>
      </p:sp>
      <p:sp>
        <p:nvSpPr>
          <p:cNvPr id="6" name="">
            <a:extLst xmlns:a="http://schemas.openxmlformats.org/drawingml/2006/main">
              <a:ext uri="{FF2B5EF4-FFF2-40B4-BE49-F238E27FC236}">
                <a16:creationId xmlns:a16="http://schemas.microsoft.com/office/drawing/2014/main" id="{EA013D8D-C693-4894-85FB-D79EC981F5B8}"/>
              </a:ext>
            </a:extLst>
          </p:cNvPr>
          <p:cNvSpPr>
            <a:spLocks xmlns:a="http://schemas.openxmlformats.org/drawingml/2006/main" noGrp="1"/>
          </p:cNvSpPr>
          <p:nvPr/>
        </p:nvSpPr>
        <p:spPr>
          <a:xfrm xmlns:a="http://schemas.openxmlformats.org/drawingml/2006/main">
            <a:off x="933450" y="23526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17303D81-0D36-436C-A790-35396B181221}"/>
              </a:ext>
            </a:extLst>
          </p:cNvPr>
          <p:cNvSpPr>
            <a:spLocks xmlns:a="http://schemas.openxmlformats.org/drawingml/2006/main" noGrp="1"/>
          </p:cNvSpPr>
          <p:nvPr/>
        </p:nvSpPr>
        <p:spPr>
          <a:xfrm xmlns:a="http://schemas.openxmlformats.org/drawingml/2006/main">
            <a:off x="933450" y="27432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087E8B"/>
                </a:solidFill>
                <a:latin typeface="DejaVu Sans"/>
                <a:ea typeface="DejaVu Sans"/>
                <a:cs typeface="DejaVu Sans"/>
              </a:defRPr>
            </a:pPr>
            <a:r>
              <a:rPr sz="1125" b="1">
                <a:solidFill>
                  <a:srgbClr val="087E8B"/>
                </a:solidFill>
                <a:latin typeface="DejaVu Sans"/>
                <a:ea typeface="DejaVu Sans"/>
                <a:cs typeface="DejaVu Sans"/>
              </a:rPr>
              <a:t>Decision</a:t>
            </a:r>
          </a:p>
        </p:txBody>
      </p:sp>
      <p:sp>
        <p:nvSpPr>
          <p:cNvPr id="8" name="">
            <a:extLst xmlns:a="http://schemas.openxmlformats.org/drawingml/2006/main">
              <a:ext uri="{FF2B5EF4-FFF2-40B4-BE49-F238E27FC236}">
                <a16:creationId xmlns:a16="http://schemas.microsoft.com/office/drawing/2014/main" id="{3ACD9F12-FC70-497D-82E8-5B255FAF3E4D}"/>
              </a:ext>
            </a:extLst>
          </p:cNvPr>
          <p:cNvSpPr>
            <a:spLocks xmlns:a="http://schemas.openxmlformats.org/drawingml/2006/main" noGrp="1"/>
          </p:cNvSpPr>
          <p:nvPr/>
        </p:nvSpPr>
        <p:spPr>
          <a:xfrm xmlns:a="http://schemas.openxmlformats.org/drawingml/2006/main">
            <a:off x="3695700" y="27241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Which policy version, decision owner, validity conditions and disposition apply?</a:t>
            </a:r>
          </a:p>
        </p:txBody>
      </p:sp>
      <p:sp>
        <p:nvSpPr>
          <p:cNvPr id="9" name="">
            <a:extLst xmlns:a="http://schemas.openxmlformats.org/drawingml/2006/main">
              <a:ext uri="{FF2B5EF4-FFF2-40B4-BE49-F238E27FC236}">
                <a16:creationId xmlns:a16="http://schemas.microsoft.com/office/drawing/2014/main" id="{14CA3804-CA2E-4873-8CBD-D3234FDCBA8D}"/>
              </a:ext>
            </a:extLst>
          </p:cNvPr>
          <p:cNvSpPr>
            <a:spLocks xmlns:a="http://schemas.openxmlformats.org/drawingml/2006/main" noGrp="1"/>
          </p:cNvSpPr>
          <p:nvPr/>
        </p:nvSpPr>
        <p:spPr>
          <a:xfrm xmlns:a="http://schemas.openxmlformats.org/drawingml/2006/main">
            <a:off x="933450" y="32099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CBF24CF6-8C01-4F48-AF87-EABD88620452}"/>
              </a:ext>
            </a:extLst>
          </p:cNvPr>
          <p:cNvSpPr>
            <a:spLocks xmlns:a="http://schemas.openxmlformats.org/drawingml/2006/main" noGrp="1"/>
          </p:cNvSpPr>
          <p:nvPr/>
        </p:nvSpPr>
        <p:spPr>
          <a:xfrm xmlns:a="http://schemas.openxmlformats.org/drawingml/2006/main">
            <a:off x="933450" y="36004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D98916"/>
                </a:solidFill>
                <a:latin typeface="DejaVu Sans"/>
                <a:ea typeface="DejaVu Sans"/>
                <a:cs typeface="DejaVu Sans"/>
              </a:defRPr>
            </a:pPr>
            <a:r>
              <a:rPr sz="1125" b="1">
                <a:solidFill>
                  <a:srgbClr val="D98916"/>
                </a:solidFill>
                <a:latin typeface="DejaVu Sans"/>
                <a:ea typeface="DejaVu Sans"/>
                <a:cs typeface="DejaVu Sans"/>
              </a:rPr>
              <a:t>Approval binding</a:t>
            </a:r>
          </a:p>
        </p:txBody>
      </p:sp>
      <p:sp>
        <p:nvSpPr>
          <p:cNvPr id="11" name="">
            <a:extLst xmlns:a="http://schemas.openxmlformats.org/drawingml/2006/main">
              <a:ext uri="{FF2B5EF4-FFF2-40B4-BE49-F238E27FC236}">
                <a16:creationId xmlns:a16="http://schemas.microsoft.com/office/drawing/2014/main" id="{99E8F8BF-3A3F-4DE0-B8BF-8BA02EBCB76E}"/>
              </a:ext>
            </a:extLst>
          </p:cNvPr>
          <p:cNvSpPr>
            <a:spLocks xmlns:a="http://schemas.openxmlformats.org/drawingml/2006/main" noGrp="1"/>
          </p:cNvSpPr>
          <p:nvPr/>
        </p:nvSpPr>
        <p:spPr>
          <a:xfrm xmlns:a="http://schemas.openxmlformats.org/drawingml/2006/main">
            <a:off x="3695700" y="35814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Can a changed target, amount or destination reuse the approval? It should not.</a:t>
            </a:r>
          </a:p>
        </p:txBody>
      </p:sp>
      <p:sp>
        <p:nvSpPr>
          <p:cNvPr id="12" name="">
            <a:extLst xmlns:a="http://schemas.openxmlformats.org/drawingml/2006/main">
              <a:ext uri="{FF2B5EF4-FFF2-40B4-BE49-F238E27FC236}">
                <a16:creationId xmlns:a16="http://schemas.microsoft.com/office/drawing/2014/main" id="{3818A4F3-57E7-43DA-9E4C-78A62E5FB0DA}"/>
              </a:ext>
            </a:extLst>
          </p:cNvPr>
          <p:cNvSpPr>
            <a:spLocks xmlns:a="http://schemas.openxmlformats.org/drawingml/2006/main" noGrp="1"/>
          </p:cNvSpPr>
          <p:nvPr/>
        </p:nvSpPr>
        <p:spPr>
          <a:xfrm xmlns:a="http://schemas.openxmlformats.org/drawingml/2006/main">
            <a:off x="933450" y="40671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3" name="">
            <a:extLst xmlns:a="http://schemas.openxmlformats.org/drawingml/2006/main">
              <a:ext uri="{FF2B5EF4-FFF2-40B4-BE49-F238E27FC236}">
                <a16:creationId xmlns:a16="http://schemas.microsoft.com/office/drawing/2014/main" id="{EDEB7FE0-5033-4137-A41D-408F60E280E1}"/>
              </a:ext>
            </a:extLst>
          </p:cNvPr>
          <p:cNvSpPr>
            <a:spLocks xmlns:a="http://schemas.openxmlformats.org/drawingml/2006/main" noGrp="1"/>
          </p:cNvSpPr>
          <p:nvPr/>
        </p:nvSpPr>
        <p:spPr>
          <a:xfrm xmlns:a="http://schemas.openxmlformats.org/drawingml/2006/main">
            <a:off x="933450" y="44577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12324A"/>
                </a:solidFill>
                <a:latin typeface="DejaVu Sans"/>
                <a:ea typeface="DejaVu Sans"/>
                <a:cs typeface="DejaVu Sans"/>
              </a:defRPr>
            </a:pPr>
            <a:r>
              <a:rPr sz="1125" b="1">
                <a:solidFill>
                  <a:srgbClr val="12324A"/>
                </a:solidFill>
                <a:latin typeface="DejaVu Sans"/>
                <a:ea typeface="DejaVu Sans"/>
                <a:cs typeface="DejaVu Sans"/>
              </a:rPr>
              <a:t>Execution result</a:t>
            </a:r>
          </a:p>
        </p:txBody>
      </p:sp>
      <p:sp>
        <p:nvSpPr>
          <p:cNvPr id="14" name="">
            <a:extLst xmlns:a="http://schemas.openxmlformats.org/drawingml/2006/main">
              <a:ext uri="{FF2B5EF4-FFF2-40B4-BE49-F238E27FC236}">
                <a16:creationId xmlns:a16="http://schemas.microsoft.com/office/drawing/2014/main" id="{4A5C4DAC-4D78-4DF6-91DE-4EFD4E2A1FCA}"/>
              </a:ext>
            </a:extLst>
          </p:cNvPr>
          <p:cNvSpPr>
            <a:spLocks xmlns:a="http://schemas.openxmlformats.org/drawingml/2006/main" noGrp="1"/>
          </p:cNvSpPr>
          <p:nvPr/>
        </p:nvSpPr>
        <p:spPr>
          <a:xfrm xmlns:a="http://schemas.openxmlformats.org/drawingml/2006/main">
            <a:off x="3695700" y="44386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Which destination identifier and reconciliation status show what happened?</a:t>
            </a:r>
          </a:p>
        </p:txBody>
      </p:sp>
      <p:sp>
        <p:nvSpPr>
          <p:cNvPr id="15" name="">
            <a:extLst xmlns:a="http://schemas.openxmlformats.org/drawingml/2006/main">
              <a:ext uri="{FF2B5EF4-FFF2-40B4-BE49-F238E27FC236}">
                <a16:creationId xmlns:a16="http://schemas.microsoft.com/office/drawing/2014/main" id="{591876F6-2ACF-4A27-9836-1760994118D4}"/>
              </a:ext>
            </a:extLst>
          </p:cNvPr>
          <p:cNvSpPr>
            <a:spLocks xmlns:a="http://schemas.openxmlformats.org/drawingml/2006/main" noGrp="1"/>
          </p:cNvSpPr>
          <p:nvPr/>
        </p:nvSpPr>
        <p:spPr>
          <a:xfrm xmlns:a="http://schemas.openxmlformats.org/drawingml/2006/main">
            <a:off x="933450" y="49244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35E5C11A-BC22-4907-B604-B7558A1E4473}"/>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7" name="">
            <a:extLst xmlns:a="http://schemas.openxmlformats.org/drawingml/2006/main">
              <a:ext uri="{FF2B5EF4-FFF2-40B4-BE49-F238E27FC236}">
                <a16:creationId xmlns:a16="http://schemas.microsoft.com/office/drawing/2014/main" id="{31FAAF1C-D13F-44FC-A021-722CE4FB31A4}"/>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32</a:t>
            </a:r>
          </a:p>
        </p:txBody>
      </p:sp>
    </p:spTree>
    <p:extLst>
      <p:ext uri="{BB962C8B-B14F-4D97-AF65-F5344CB8AC3E}">
        <p14:creationId xmlns:p14="http://schemas.microsoft.com/office/powerpoint/2010/main" val="1461384393"/>
      </p:ext>
    </p:extLst>
  </p:cSld>
</p:sld>
</file>

<file path=ppt/slides/slide33.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D367AC4F-82B2-4D13-B5B8-A91B0E241C72}"/>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B36ED7E9-A838-4EB6-B351-CD6F9DFABDFE}"/>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Execution identity and delegation contract</a:t>
            </a:r>
          </a:p>
        </p:txBody>
      </p:sp>
      <p:sp>
        <p:nvSpPr>
          <p:cNvPr id="3" name="">
            <a:extLst xmlns:a="http://schemas.openxmlformats.org/drawingml/2006/main">
              <a:ext uri="{FF2B5EF4-FFF2-40B4-BE49-F238E27FC236}">
                <a16:creationId xmlns:a16="http://schemas.microsoft.com/office/drawing/2014/main" id="{BE52936D-EA22-4E57-B075-2A5DEABE3261}"/>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74B7D40E-D5CF-4A93-A111-56C1EE753B33}"/>
              </a:ext>
            </a:extLst>
          </p:cNvPr>
          <p:cNvSpPr>
            <a:spLocks xmlns:a="http://schemas.openxmlformats.org/drawingml/2006/main" noGrp="1"/>
          </p:cNvSpPr>
          <p:nvPr/>
        </p:nvSpPr>
        <p:spPr>
          <a:xfrm xmlns:a="http://schemas.openxmlformats.org/drawingml/2006/main">
            <a:off x="828675" y="2095500"/>
            <a:ext cx="3143250"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34AA0EE2-5512-4F3D-AE10-88429AF8B4EA}"/>
              </a:ext>
            </a:extLst>
          </p:cNvPr>
          <p:cNvSpPr>
            <a:spLocks xmlns:a="http://schemas.openxmlformats.org/drawingml/2006/main" noGrp="1"/>
          </p:cNvSpPr>
          <p:nvPr/>
        </p:nvSpPr>
        <p:spPr>
          <a:xfrm xmlns:a="http://schemas.openxmlformats.org/drawingml/2006/main">
            <a:off x="828675" y="2095500"/>
            <a:ext cx="66675" cy="20002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C368AA12-822B-4924-8B1E-2721A1B32725}"/>
              </a:ext>
            </a:extLst>
          </p:cNvPr>
          <p:cNvSpPr>
            <a:spLocks xmlns:a="http://schemas.openxmlformats.org/drawingml/2006/main" noGrp="1"/>
          </p:cNvSpPr>
          <p:nvPr/>
        </p:nvSpPr>
        <p:spPr>
          <a:xfrm xmlns:a="http://schemas.openxmlformats.org/drawingml/2006/main">
            <a:off x="1057275" y="2266950"/>
            <a:ext cx="2743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Initiating identity</a:t>
            </a:r>
          </a:p>
        </p:txBody>
      </p:sp>
      <p:sp>
        <p:nvSpPr>
          <p:cNvPr id="7" name="">
            <a:extLst xmlns:a="http://schemas.openxmlformats.org/drawingml/2006/main">
              <a:ext uri="{FF2B5EF4-FFF2-40B4-BE49-F238E27FC236}">
                <a16:creationId xmlns:a16="http://schemas.microsoft.com/office/drawing/2014/main" id="{A9040037-38F4-4FD0-8C58-622E78FB2F2E}"/>
              </a:ext>
            </a:extLst>
          </p:cNvPr>
          <p:cNvSpPr>
            <a:spLocks xmlns:a="http://schemas.openxmlformats.org/drawingml/2006/main" noGrp="1"/>
          </p:cNvSpPr>
          <p:nvPr/>
        </p:nvSpPr>
        <p:spPr>
          <a:xfrm xmlns:a="http://schemas.openxmlformats.org/drawingml/2006/main">
            <a:off x="1057275" y="2952750"/>
            <a:ext cx="274320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Who started the task, and what business purpose and account scope apply?</a:t>
            </a:r>
          </a:p>
        </p:txBody>
      </p:sp>
      <p:sp>
        <p:nvSpPr>
          <p:cNvPr id="8" name="">
            <a:extLst xmlns:a="http://schemas.openxmlformats.org/drawingml/2006/main">
              <a:ext uri="{FF2B5EF4-FFF2-40B4-BE49-F238E27FC236}">
                <a16:creationId xmlns:a16="http://schemas.microsoft.com/office/drawing/2014/main" id="{D5C898CC-1F44-424C-B5FD-7CEB9E5704FA}"/>
              </a:ext>
            </a:extLst>
          </p:cNvPr>
          <p:cNvSpPr>
            <a:spLocks xmlns:a="http://schemas.openxmlformats.org/drawingml/2006/main" noGrp="1"/>
          </p:cNvSpPr>
          <p:nvPr/>
        </p:nvSpPr>
        <p:spPr>
          <a:xfrm xmlns:a="http://schemas.openxmlformats.org/drawingml/2006/main">
            <a:off x="4524375" y="2095500"/>
            <a:ext cx="3143250"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8A201A34-9A4A-49BA-A851-8D13840448D8}"/>
              </a:ext>
            </a:extLst>
          </p:cNvPr>
          <p:cNvSpPr>
            <a:spLocks xmlns:a="http://schemas.openxmlformats.org/drawingml/2006/main" noGrp="1"/>
          </p:cNvSpPr>
          <p:nvPr/>
        </p:nvSpPr>
        <p:spPr>
          <a:xfrm xmlns:a="http://schemas.openxmlformats.org/drawingml/2006/main">
            <a:off x="4524375" y="2095500"/>
            <a:ext cx="66675" cy="20002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E9E8AE9A-431E-4308-9CF7-1589F3472477}"/>
              </a:ext>
            </a:extLst>
          </p:cNvPr>
          <p:cNvSpPr>
            <a:spLocks xmlns:a="http://schemas.openxmlformats.org/drawingml/2006/main" noGrp="1"/>
          </p:cNvSpPr>
          <p:nvPr/>
        </p:nvSpPr>
        <p:spPr>
          <a:xfrm xmlns:a="http://schemas.openxmlformats.org/drawingml/2006/main">
            <a:off x="4752975" y="2266950"/>
            <a:ext cx="2743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Workflow identity</a:t>
            </a:r>
          </a:p>
        </p:txBody>
      </p:sp>
      <p:sp>
        <p:nvSpPr>
          <p:cNvPr id="11" name="">
            <a:extLst xmlns:a="http://schemas.openxmlformats.org/drawingml/2006/main">
              <a:ext uri="{FF2B5EF4-FFF2-40B4-BE49-F238E27FC236}">
                <a16:creationId xmlns:a16="http://schemas.microsoft.com/office/drawing/2014/main" id="{6FEC0844-ED4F-4537-9D48-B4E77BBA0E5F}"/>
              </a:ext>
            </a:extLst>
          </p:cNvPr>
          <p:cNvSpPr>
            <a:spLocks xmlns:a="http://schemas.openxmlformats.org/drawingml/2006/main" noGrp="1"/>
          </p:cNvSpPr>
          <p:nvPr/>
        </p:nvSpPr>
        <p:spPr>
          <a:xfrm xmlns:a="http://schemas.openxmlformats.org/drawingml/2006/main">
            <a:off x="4752975" y="2952750"/>
            <a:ext cx="274320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Which non-human identity coordinates the permitted work, and what rights expire?</a:t>
            </a:r>
          </a:p>
        </p:txBody>
      </p:sp>
      <p:sp>
        <p:nvSpPr>
          <p:cNvPr id="12" name="">
            <a:extLst xmlns:a="http://schemas.openxmlformats.org/drawingml/2006/main">
              <a:ext uri="{FF2B5EF4-FFF2-40B4-BE49-F238E27FC236}">
                <a16:creationId xmlns:a16="http://schemas.microsoft.com/office/drawing/2014/main" id="{53E34545-D75A-4450-968C-D05F505FDA20}"/>
              </a:ext>
            </a:extLst>
          </p:cNvPr>
          <p:cNvSpPr>
            <a:spLocks xmlns:a="http://schemas.openxmlformats.org/drawingml/2006/main" noGrp="1"/>
          </p:cNvSpPr>
          <p:nvPr/>
        </p:nvSpPr>
        <p:spPr>
          <a:xfrm xmlns:a="http://schemas.openxmlformats.org/drawingml/2006/main">
            <a:off x="8220075" y="2095500"/>
            <a:ext cx="3143250"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ED0AE5BD-2929-401F-97FC-1CBA84691C41}"/>
              </a:ext>
            </a:extLst>
          </p:cNvPr>
          <p:cNvSpPr>
            <a:spLocks xmlns:a="http://schemas.openxmlformats.org/drawingml/2006/main" noGrp="1"/>
          </p:cNvSpPr>
          <p:nvPr/>
        </p:nvSpPr>
        <p:spPr>
          <a:xfrm xmlns:a="http://schemas.openxmlformats.org/drawingml/2006/main">
            <a:off x="8220075" y="2095500"/>
            <a:ext cx="66675" cy="20002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073FF7AE-5E7F-4D96-B32E-B56300BD742C}"/>
              </a:ext>
            </a:extLst>
          </p:cNvPr>
          <p:cNvSpPr>
            <a:spLocks xmlns:a="http://schemas.openxmlformats.org/drawingml/2006/main" noGrp="1"/>
          </p:cNvSpPr>
          <p:nvPr/>
        </p:nvSpPr>
        <p:spPr>
          <a:xfrm xmlns:a="http://schemas.openxmlformats.org/drawingml/2006/main">
            <a:off x="8448675" y="2266950"/>
            <a:ext cx="2743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Destination identity</a:t>
            </a:r>
          </a:p>
        </p:txBody>
      </p:sp>
      <p:sp>
        <p:nvSpPr>
          <p:cNvPr id="15" name="">
            <a:extLst xmlns:a="http://schemas.openxmlformats.org/drawingml/2006/main">
              <a:ext uri="{FF2B5EF4-FFF2-40B4-BE49-F238E27FC236}">
                <a16:creationId xmlns:a16="http://schemas.microsoft.com/office/drawing/2014/main" id="{6A535D0B-4CD6-4A2B-999E-52B66F1418A8}"/>
              </a:ext>
            </a:extLst>
          </p:cNvPr>
          <p:cNvSpPr>
            <a:spLocks xmlns:a="http://schemas.openxmlformats.org/drawingml/2006/main" noGrp="1"/>
          </p:cNvSpPr>
          <p:nvPr/>
        </p:nvSpPr>
        <p:spPr>
          <a:xfrm xmlns:a="http://schemas.openxmlformats.org/drawingml/2006/main">
            <a:off x="8448675" y="2952750"/>
            <a:ext cx="2743200" cy="99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Which controlled identity executes the bounded call, and how does the destination verify it?</a:t>
            </a:r>
          </a:p>
        </p:txBody>
      </p:sp>
      <p:sp>
        <p:nvSpPr>
          <p:cNvPr id="16" name="">
            <a:extLst xmlns:a="http://schemas.openxmlformats.org/drawingml/2006/main">
              <a:ext uri="{FF2B5EF4-FFF2-40B4-BE49-F238E27FC236}">
                <a16:creationId xmlns:a16="http://schemas.microsoft.com/office/drawing/2014/main" id="{5822FBBF-D924-4B84-8F71-527211272021}"/>
              </a:ext>
            </a:extLst>
          </p:cNvPr>
          <p:cNvSpPr>
            <a:spLocks xmlns:a="http://schemas.openxmlformats.org/drawingml/2006/main" noGrp="1"/>
          </p:cNvSpPr>
          <p:nvPr/>
        </p:nvSpPr>
        <p:spPr>
          <a:xfrm xmlns:a="http://schemas.openxmlformats.org/drawingml/2006/main">
            <a:off x="885825" y="4876800"/>
            <a:ext cx="10096500" cy="3429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9E3C35"/>
                </a:solidFill>
                <a:latin typeface="DejaVu Sans"/>
                <a:ea typeface="DejaVu Sans"/>
                <a:cs typeface="DejaVu Sans"/>
              </a:defRPr>
            </a:pPr>
            <a:r>
              <a:rPr sz="1425" b="1">
                <a:solidFill>
                  <a:srgbClr val="9E3C35"/>
                </a:solidFill>
                <a:latin typeface="DejaVu Sans"/>
                <a:ea typeface="DejaVu Sans"/>
                <a:cs typeface="DejaVu Sans"/>
              </a:rPr>
              <a:t>Open question: how does a delegated child workflow retain task attribution without exceeding the original authority?</a:t>
            </a:r>
          </a:p>
        </p:txBody>
      </p:sp>
      <p:sp>
        <p:nvSpPr>
          <p:cNvPr id="17" name="">
            <a:extLst xmlns:a="http://schemas.openxmlformats.org/drawingml/2006/main">
              <a:ext uri="{FF2B5EF4-FFF2-40B4-BE49-F238E27FC236}">
                <a16:creationId xmlns:a16="http://schemas.microsoft.com/office/drawing/2014/main" id="{E8506415-3554-4DDD-A51A-B02CE500AF68}"/>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8" name="">
            <a:extLst xmlns:a="http://schemas.openxmlformats.org/drawingml/2006/main">
              <a:ext uri="{FF2B5EF4-FFF2-40B4-BE49-F238E27FC236}">
                <a16:creationId xmlns:a16="http://schemas.microsoft.com/office/drawing/2014/main" id="{7723636F-91CE-42CA-8051-E25DE5AF04C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33</a:t>
            </a:r>
          </a:p>
        </p:txBody>
      </p:sp>
    </p:spTree>
    <p:extLst>
      <p:ext uri="{BB962C8B-B14F-4D97-AF65-F5344CB8AC3E}">
        <p14:creationId xmlns:p14="http://schemas.microsoft.com/office/powerpoint/2010/main" val="1953798525"/>
      </p:ext>
    </p:extLst>
  </p:cSld>
</p:sld>
</file>

<file path=ppt/slides/slide34.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77216984-7DCF-4885-BF93-FAA7B181D6FC}"/>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BF53EB8B-59B3-407B-9CFC-1EA91ABB226C}"/>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Evidence from security to decisions</a:t>
            </a:r>
          </a:p>
        </p:txBody>
      </p:sp>
      <p:sp>
        <p:nvSpPr>
          <p:cNvPr id="3" name="">
            <a:extLst xmlns:a="http://schemas.openxmlformats.org/drawingml/2006/main">
              <a:ext uri="{FF2B5EF4-FFF2-40B4-BE49-F238E27FC236}">
                <a16:creationId xmlns:a16="http://schemas.microsoft.com/office/drawing/2014/main" id="{E58BC5E9-2367-4231-B21D-4848788245E1}"/>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48DA870E-0C5D-42F8-847F-07EE55A3D435}"/>
              </a:ext>
            </a:extLst>
          </p:cNvPr>
          <p:cNvSpPr>
            <a:spLocks xmlns:a="http://schemas.openxmlformats.org/drawingml/2006/main" noGrp="1"/>
          </p:cNvSpPr>
          <p:nvPr/>
        </p:nvSpPr>
        <p:spPr>
          <a:xfrm xmlns:a="http://schemas.openxmlformats.org/drawingml/2006/main">
            <a:off x="723900" y="200025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415E0772-D7D0-4FF8-AE95-08AB563E15B3}"/>
              </a:ext>
            </a:extLst>
          </p:cNvPr>
          <p:cNvSpPr>
            <a:spLocks xmlns:a="http://schemas.openxmlformats.org/drawingml/2006/main" noGrp="1"/>
          </p:cNvSpPr>
          <p:nvPr/>
        </p:nvSpPr>
        <p:spPr>
          <a:xfrm xmlns:a="http://schemas.openxmlformats.org/drawingml/2006/main">
            <a:off x="857250"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Source event</a:t>
            </a:r>
          </a:p>
        </p:txBody>
      </p:sp>
      <p:sp>
        <p:nvSpPr>
          <p:cNvPr id="6" name="">
            <a:extLst xmlns:a="http://schemas.openxmlformats.org/drawingml/2006/main">
              <a:ext uri="{FF2B5EF4-FFF2-40B4-BE49-F238E27FC236}">
                <a16:creationId xmlns:a16="http://schemas.microsoft.com/office/drawing/2014/main" id="{F8AD5BBF-0A3B-423C-9502-971A30528490}"/>
              </a:ext>
            </a:extLst>
          </p:cNvPr>
          <p:cNvSpPr>
            <a:spLocks xmlns:a="http://schemas.openxmlformats.org/drawingml/2006/main" noGrp="1"/>
          </p:cNvSpPr>
          <p:nvPr/>
        </p:nvSpPr>
        <p:spPr>
          <a:xfrm xmlns:a="http://schemas.openxmlformats.org/drawingml/2006/main">
            <a:off x="857250"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Preserve source identity, event time, collection status, classification and retention rule.</a:t>
            </a:r>
          </a:p>
        </p:txBody>
      </p:sp>
      <p:sp>
        <p:nvSpPr>
          <p:cNvPr id="7" name="">
            <a:extLst xmlns:a="http://schemas.openxmlformats.org/drawingml/2006/main">
              <a:ext uri="{FF2B5EF4-FFF2-40B4-BE49-F238E27FC236}">
                <a16:creationId xmlns:a16="http://schemas.microsoft.com/office/drawing/2014/main" id="{EA74DCA4-0754-4E18-AFA8-8D755E43FE54}"/>
              </a:ext>
            </a:extLst>
          </p:cNvPr>
          <p:cNvSpPr>
            <a:spLocks xmlns:a="http://schemas.openxmlformats.org/drawingml/2006/main" noGrp="1"/>
          </p:cNvSpPr>
          <p:nvPr/>
        </p:nvSpPr>
        <p:spPr>
          <a:xfrm xmlns:a="http://schemas.openxmlformats.org/drawingml/2006/main">
            <a:off x="3281363"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2D1A3497-FD6E-46A2-8773-C0AC27343EAD}"/>
              </a:ext>
            </a:extLst>
          </p:cNvPr>
          <p:cNvSpPr>
            <a:spLocks xmlns:a="http://schemas.openxmlformats.org/drawingml/2006/main" noGrp="1"/>
          </p:cNvSpPr>
          <p:nvPr/>
        </p:nvSpPr>
        <p:spPr>
          <a:xfrm xmlns:a="http://schemas.openxmlformats.org/drawingml/2006/main">
            <a:off x="3433763" y="200025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9" name="">
            <a:extLst xmlns:a="http://schemas.openxmlformats.org/drawingml/2006/main">
              <a:ext uri="{FF2B5EF4-FFF2-40B4-BE49-F238E27FC236}">
                <a16:creationId xmlns:a16="http://schemas.microsoft.com/office/drawing/2014/main" id="{DD538B0F-6E8A-45BE-B6F3-5763FCE5B7DA}"/>
              </a:ext>
            </a:extLst>
          </p:cNvPr>
          <p:cNvSpPr>
            <a:spLocks xmlns:a="http://schemas.openxmlformats.org/drawingml/2006/main" noGrp="1"/>
          </p:cNvSpPr>
          <p:nvPr/>
        </p:nvSpPr>
        <p:spPr>
          <a:xfrm xmlns:a="http://schemas.openxmlformats.org/drawingml/2006/main">
            <a:off x="3567113"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Enforcement decision</a:t>
            </a:r>
          </a:p>
        </p:txBody>
      </p:sp>
      <p:sp>
        <p:nvSpPr>
          <p:cNvPr id="10" name="">
            <a:extLst xmlns:a="http://schemas.openxmlformats.org/drawingml/2006/main">
              <a:ext uri="{FF2B5EF4-FFF2-40B4-BE49-F238E27FC236}">
                <a16:creationId xmlns:a16="http://schemas.microsoft.com/office/drawing/2014/main" id="{47BD8353-661D-4AB9-80F7-A0A638EBECFD}"/>
              </a:ext>
            </a:extLst>
          </p:cNvPr>
          <p:cNvSpPr>
            <a:spLocks xmlns:a="http://schemas.openxmlformats.org/drawingml/2006/main" noGrp="1"/>
          </p:cNvSpPr>
          <p:nvPr/>
        </p:nvSpPr>
        <p:spPr>
          <a:xfrm xmlns:a="http://schemas.openxmlformats.org/drawingml/2006/main">
            <a:off x="3567113"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Record allow, hold or deny with policy version and reason.</a:t>
            </a:r>
          </a:p>
        </p:txBody>
      </p:sp>
      <p:sp>
        <p:nvSpPr>
          <p:cNvPr id="11" name="">
            <a:extLst xmlns:a="http://schemas.openxmlformats.org/drawingml/2006/main">
              <a:ext uri="{FF2B5EF4-FFF2-40B4-BE49-F238E27FC236}">
                <a16:creationId xmlns:a16="http://schemas.microsoft.com/office/drawing/2014/main" id="{34EE593D-5CD1-4C7F-B92D-F499BEAD9E5A}"/>
              </a:ext>
            </a:extLst>
          </p:cNvPr>
          <p:cNvSpPr>
            <a:spLocks xmlns:a="http://schemas.openxmlformats.org/drawingml/2006/main" noGrp="1"/>
          </p:cNvSpPr>
          <p:nvPr/>
        </p:nvSpPr>
        <p:spPr>
          <a:xfrm xmlns:a="http://schemas.openxmlformats.org/drawingml/2006/main">
            <a:off x="5991225"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66A11433-69CF-45FA-A1D3-32BFBECF4273}"/>
              </a:ext>
            </a:extLst>
          </p:cNvPr>
          <p:cNvSpPr>
            <a:spLocks xmlns:a="http://schemas.openxmlformats.org/drawingml/2006/main" noGrp="1"/>
          </p:cNvSpPr>
          <p:nvPr/>
        </p:nvSpPr>
        <p:spPr>
          <a:xfrm xmlns:a="http://schemas.openxmlformats.org/drawingml/2006/main">
            <a:off x="6143625" y="200025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13" name="">
            <a:extLst xmlns:a="http://schemas.openxmlformats.org/drawingml/2006/main">
              <a:ext uri="{FF2B5EF4-FFF2-40B4-BE49-F238E27FC236}">
                <a16:creationId xmlns:a16="http://schemas.microsoft.com/office/drawing/2014/main" id="{D3B2CF80-5B31-4636-A9D2-9AF7660A4C6D}"/>
              </a:ext>
            </a:extLst>
          </p:cNvPr>
          <p:cNvSpPr>
            <a:spLocks xmlns:a="http://schemas.openxmlformats.org/drawingml/2006/main" noGrp="1"/>
          </p:cNvSpPr>
          <p:nvPr/>
        </p:nvSpPr>
        <p:spPr>
          <a:xfrm xmlns:a="http://schemas.openxmlformats.org/drawingml/2006/main">
            <a:off x="6276975"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Execution and outcome</a:t>
            </a:r>
          </a:p>
        </p:txBody>
      </p:sp>
      <p:sp>
        <p:nvSpPr>
          <p:cNvPr id="14" name="">
            <a:extLst xmlns:a="http://schemas.openxmlformats.org/drawingml/2006/main">
              <a:ext uri="{FF2B5EF4-FFF2-40B4-BE49-F238E27FC236}">
                <a16:creationId xmlns:a16="http://schemas.microsoft.com/office/drawing/2014/main" id="{1F9A0BEC-B8A5-4587-9412-B2F318769468}"/>
              </a:ext>
            </a:extLst>
          </p:cNvPr>
          <p:cNvSpPr>
            <a:spLocks xmlns:a="http://schemas.openxmlformats.org/drawingml/2006/main" noGrp="1"/>
          </p:cNvSpPr>
          <p:nvPr/>
        </p:nvSpPr>
        <p:spPr>
          <a:xfrm xmlns:a="http://schemas.openxmlformats.org/drawingml/2006/main">
            <a:off x="6276975"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Link destination response, verification evidence, ambiguity and reconciliation status.</a:t>
            </a:r>
          </a:p>
        </p:txBody>
      </p:sp>
      <p:sp>
        <p:nvSpPr>
          <p:cNvPr id="15" name="">
            <a:extLst xmlns:a="http://schemas.openxmlformats.org/drawingml/2006/main">
              <a:ext uri="{FF2B5EF4-FFF2-40B4-BE49-F238E27FC236}">
                <a16:creationId xmlns:a16="http://schemas.microsoft.com/office/drawing/2014/main" id="{E8A64480-E017-4476-A4AC-49CF306B36D5}"/>
              </a:ext>
            </a:extLst>
          </p:cNvPr>
          <p:cNvSpPr>
            <a:spLocks xmlns:a="http://schemas.openxmlformats.org/drawingml/2006/main" noGrp="1"/>
          </p:cNvSpPr>
          <p:nvPr/>
        </p:nvSpPr>
        <p:spPr>
          <a:xfrm xmlns:a="http://schemas.openxmlformats.org/drawingml/2006/main">
            <a:off x="8701088"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A513470E-D246-4913-A63A-1607F11A4BB2}"/>
              </a:ext>
            </a:extLst>
          </p:cNvPr>
          <p:cNvSpPr>
            <a:spLocks xmlns:a="http://schemas.openxmlformats.org/drawingml/2006/main" noGrp="1"/>
          </p:cNvSpPr>
          <p:nvPr/>
        </p:nvSpPr>
        <p:spPr>
          <a:xfrm xmlns:a="http://schemas.openxmlformats.org/drawingml/2006/main">
            <a:off x="8853488" y="2000250"/>
            <a:ext cx="2538413"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17" name="">
            <a:extLst xmlns:a="http://schemas.openxmlformats.org/drawingml/2006/main">
              <a:ext uri="{FF2B5EF4-FFF2-40B4-BE49-F238E27FC236}">
                <a16:creationId xmlns:a16="http://schemas.microsoft.com/office/drawing/2014/main" id="{0B4BAE22-94BA-4CCD-8846-0429596ABB00}"/>
              </a:ext>
            </a:extLst>
          </p:cNvPr>
          <p:cNvSpPr>
            <a:spLocks xmlns:a="http://schemas.openxmlformats.org/drawingml/2006/main" noGrp="1"/>
          </p:cNvSpPr>
          <p:nvPr/>
        </p:nvSpPr>
        <p:spPr>
          <a:xfrm xmlns:a="http://schemas.openxmlformats.org/drawingml/2006/main">
            <a:off x="8986838"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Decision evidence</a:t>
            </a:r>
          </a:p>
        </p:txBody>
      </p:sp>
      <p:sp>
        <p:nvSpPr>
          <p:cNvPr id="18" name="">
            <a:extLst xmlns:a="http://schemas.openxmlformats.org/drawingml/2006/main">
              <a:ext uri="{FF2B5EF4-FFF2-40B4-BE49-F238E27FC236}">
                <a16:creationId xmlns:a16="http://schemas.microsoft.com/office/drawing/2014/main" id="{B230120A-3294-4E6A-B1EB-4A85CF61CFCD}"/>
              </a:ext>
            </a:extLst>
          </p:cNvPr>
          <p:cNvSpPr>
            <a:spLocks xmlns:a="http://schemas.openxmlformats.org/drawingml/2006/main" noGrp="1"/>
          </p:cNvSpPr>
          <p:nvPr/>
        </p:nvSpPr>
        <p:spPr>
          <a:xfrm xmlns:a="http://schemas.openxmlformats.org/drawingml/2006/main">
            <a:off x="8986838"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Use security results for response and governance reassessment.</a:t>
            </a:r>
          </a:p>
        </p:txBody>
      </p:sp>
      <p:sp>
        <p:nvSpPr>
          <p:cNvPr id="19" name="">
            <a:extLst xmlns:a="http://schemas.openxmlformats.org/drawingml/2006/main">
              <a:ext uri="{FF2B5EF4-FFF2-40B4-BE49-F238E27FC236}">
                <a16:creationId xmlns:a16="http://schemas.microsoft.com/office/drawing/2014/main" id="{AFEF8511-1397-42A7-B5E5-E5E48A699584}"/>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14C7B6C9-65AB-4C89-9A0E-4216F9C9F469}"/>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34</a:t>
            </a:r>
          </a:p>
        </p:txBody>
      </p:sp>
    </p:spTree>
    <p:extLst>
      <p:ext uri="{BB962C8B-B14F-4D97-AF65-F5344CB8AC3E}">
        <p14:creationId xmlns:p14="http://schemas.microsoft.com/office/powerpoint/2010/main" val="1482001141"/>
      </p:ext>
    </p:extLst>
  </p:cSld>
</p:sld>
</file>

<file path=ppt/slides/slide35.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2" name="">
            <a:extLst xmlns:a="http://schemas.openxmlformats.org/drawingml/2006/main">
              <a:ext uri="{FF2B5EF4-FFF2-40B4-BE49-F238E27FC236}">
                <a16:creationId xmlns:a16="http://schemas.microsoft.com/office/drawing/2014/main" id="{3715D341-DD6E-4AAC-8A38-D1B868F60B25}"/>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9ABED4B9-F826-4EC4-B418-D2FBCB4F4653}"/>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Supplier payment: governance and security</a:t>
            </a:r>
          </a:p>
        </p:txBody>
      </p:sp>
      <p:sp>
        <p:nvSpPr>
          <p:cNvPr id="3" name="">
            <a:extLst xmlns:a="http://schemas.openxmlformats.org/drawingml/2006/main">
              <a:ext uri="{FF2B5EF4-FFF2-40B4-BE49-F238E27FC236}">
                <a16:creationId xmlns:a16="http://schemas.microsoft.com/office/drawing/2014/main" id="{CF063302-5815-410A-8A6E-7D97E251A09A}"/>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45D56063-C8D1-41E0-84A2-F8C0211E2828}"/>
              </a:ext>
            </a:extLst>
          </p:cNvPr>
          <p:cNvSpPr>
            <a:spLocks xmlns:a="http://schemas.openxmlformats.org/drawingml/2006/main" noGrp="1"/>
          </p:cNvSpPr>
          <p:nvPr/>
        </p:nvSpPr>
        <p:spPr>
          <a:xfrm xmlns:a="http://schemas.openxmlformats.org/drawingml/2006/main">
            <a:off x="619125" y="1905000"/>
            <a:ext cx="2571750" cy="2628900"/>
          </a:xfrm>
          <a:prstGeom xmlns:a="http://schemas.openxmlformats.org/drawingml/2006/main" prst="roundRect">
            <a:avLst>
              <a:gd name="adj" fmla="val 2963"/>
            </a:avLst>
          </a:prstGeom>
          <a:solidFill xmlns:a="http://schemas.openxmlformats.org/drawingml/2006/main">
            <a:srgbClr val="F3F6F8"/>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47729403-6835-4E2D-A55E-6D9AA8CE25C6}"/>
              </a:ext>
            </a:extLst>
          </p:cNvPr>
          <p:cNvSpPr>
            <a:spLocks xmlns:a="http://schemas.openxmlformats.org/drawingml/2006/main" noGrp="1"/>
          </p:cNvSpPr>
          <p:nvPr/>
        </p:nvSpPr>
        <p:spPr>
          <a:xfrm xmlns:a="http://schemas.openxmlformats.org/drawingml/2006/main">
            <a:off x="619125" y="1905000"/>
            <a:ext cx="66675" cy="262890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C62EB6A9-3575-4439-A05B-7E9ADED318CA}"/>
              </a:ext>
            </a:extLst>
          </p:cNvPr>
          <p:cNvSpPr>
            <a:spLocks xmlns:a="http://schemas.openxmlformats.org/drawingml/2006/main" noGrp="1"/>
          </p:cNvSpPr>
          <p:nvPr/>
        </p:nvSpPr>
        <p:spPr>
          <a:xfrm xmlns:a="http://schemas.openxmlformats.org/drawingml/2006/main">
            <a:off x="847725" y="2076450"/>
            <a:ext cx="2171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b="1">
                <a:solidFill>
                  <a:srgbClr val="12324A"/>
                </a:solidFill>
                <a:latin typeface="DejaVu Sans"/>
                <a:ea typeface="DejaVu Sans"/>
                <a:cs typeface="DejaVu Sans"/>
              </a:defRPr>
            </a:pPr>
            <a:r>
              <a:rPr sz="1350" b="1">
                <a:solidFill>
                  <a:srgbClr val="12324A"/>
                </a:solidFill>
                <a:latin typeface="DejaVu Sans"/>
                <a:ea typeface="DejaVu Sans"/>
                <a:cs typeface="DejaVu Sans"/>
              </a:rPr>
              <a:t>Governance</a:t>
            </a:r>
          </a:p>
        </p:txBody>
      </p:sp>
      <p:sp>
        <p:nvSpPr>
          <p:cNvPr id="7" name="">
            <a:extLst xmlns:a="http://schemas.openxmlformats.org/drawingml/2006/main">
              <a:ext uri="{FF2B5EF4-FFF2-40B4-BE49-F238E27FC236}">
                <a16:creationId xmlns:a16="http://schemas.microsoft.com/office/drawing/2014/main" id="{DB444C93-08D3-47B2-8CC6-1291ECF9CCDD}"/>
              </a:ext>
            </a:extLst>
          </p:cNvPr>
          <p:cNvSpPr>
            <a:spLocks xmlns:a="http://schemas.openxmlformats.org/drawingml/2006/main" noGrp="1"/>
          </p:cNvSpPr>
          <p:nvPr/>
        </p:nvSpPr>
        <p:spPr>
          <a:xfrm xmlns:a="http://schemas.openxmlformats.org/drawingml/2006/main">
            <a:off x="847725" y="2762250"/>
            <a:ext cx="2171700" cy="1619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Names permitted assistance, release evidence, stop authority and reassessment triggers.</a:t>
            </a:r>
          </a:p>
        </p:txBody>
      </p:sp>
      <p:sp>
        <p:nvSpPr>
          <p:cNvPr id="8" name="">
            <a:extLst xmlns:a="http://schemas.openxmlformats.org/drawingml/2006/main">
              <a:ext uri="{FF2B5EF4-FFF2-40B4-BE49-F238E27FC236}">
                <a16:creationId xmlns:a16="http://schemas.microsoft.com/office/drawing/2014/main" id="{0D3650B6-6633-445F-952B-6263456B08EB}"/>
              </a:ext>
            </a:extLst>
          </p:cNvPr>
          <p:cNvSpPr>
            <a:spLocks xmlns:a="http://schemas.openxmlformats.org/drawingml/2006/main" noGrp="1"/>
          </p:cNvSpPr>
          <p:nvPr/>
        </p:nvSpPr>
        <p:spPr>
          <a:xfrm xmlns:a="http://schemas.openxmlformats.org/drawingml/2006/main">
            <a:off x="3409950" y="1905000"/>
            <a:ext cx="2571750" cy="2628900"/>
          </a:xfrm>
          <a:prstGeom xmlns:a="http://schemas.openxmlformats.org/drawingml/2006/main" prst="roundRect">
            <a:avLst>
              <a:gd name="adj" fmla="val 2963"/>
            </a:avLst>
          </a:prstGeom>
          <a:solidFill xmlns:a="http://schemas.openxmlformats.org/drawingml/2006/main">
            <a:srgbClr val="E9F3F9"/>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92D6E999-D424-4764-80FF-A433C153C32F}"/>
              </a:ext>
            </a:extLst>
          </p:cNvPr>
          <p:cNvSpPr>
            <a:spLocks xmlns:a="http://schemas.openxmlformats.org/drawingml/2006/main" noGrp="1"/>
          </p:cNvSpPr>
          <p:nvPr/>
        </p:nvSpPr>
        <p:spPr>
          <a:xfrm xmlns:a="http://schemas.openxmlformats.org/drawingml/2006/main">
            <a:off x="3409950" y="1905000"/>
            <a:ext cx="66675" cy="262890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E7DAF4B7-DC45-4DAB-954F-E7932DE8147A}"/>
              </a:ext>
            </a:extLst>
          </p:cNvPr>
          <p:cNvSpPr>
            <a:spLocks xmlns:a="http://schemas.openxmlformats.org/drawingml/2006/main" noGrp="1"/>
          </p:cNvSpPr>
          <p:nvPr/>
        </p:nvSpPr>
        <p:spPr>
          <a:xfrm xmlns:a="http://schemas.openxmlformats.org/drawingml/2006/main">
            <a:off x="3638550" y="2076450"/>
            <a:ext cx="2171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b="1">
                <a:solidFill>
                  <a:srgbClr val="2C6E9F"/>
                </a:solidFill>
                <a:latin typeface="DejaVu Sans"/>
                <a:ea typeface="DejaVu Sans"/>
                <a:cs typeface="DejaVu Sans"/>
              </a:defRPr>
            </a:pPr>
            <a:r>
              <a:rPr sz="1350" b="1">
                <a:solidFill>
                  <a:srgbClr val="2C6E9F"/>
                </a:solidFill>
                <a:latin typeface="DejaVu Sans"/>
                <a:ea typeface="DejaVu Sans"/>
                <a:cs typeface="DejaVu Sans"/>
              </a:rPr>
              <a:t>01. Secure business AI</a:t>
            </a:r>
          </a:p>
        </p:txBody>
      </p:sp>
      <p:sp>
        <p:nvSpPr>
          <p:cNvPr id="11" name="">
            <a:extLst xmlns:a="http://schemas.openxmlformats.org/drawingml/2006/main">
              <a:ext uri="{FF2B5EF4-FFF2-40B4-BE49-F238E27FC236}">
                <a16:creationId xmlns:a16="http://schemas.microsoft.com/office/drawing/2014/main" id="{DA5134B5-2040-4A0C-913E-1CFD06CFD35B}"/>
              </a:ext>
            </a:extLst>
          </p:cNvPr>
          <p:cNvSpPr>
            <a:spLocks xmlns:a="http://schemas.openxmlformats.org/drawingml/2006/main" noGrp="1"/>
          </p:cNvSpPr>
          <p:nvPr/>
        </p:nvSpPr>
        <p:spPr>
          <a:xfrm xmlns:a="http://schemas.openxmlformats.org/drawingml/2006/main">
            <a:off x="3638550" y="2762250"/>
            <a:ext cx="2171700" cy="1619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Limits the assistant to permitted records and proposed changes.</a:t>
            </a:r>
          </a:p>
        </p:txBody>
      </p:sp>
      <p:sp>
        <p:nvSpPr>
          <p:cNvPr id="12" name="">
            <a:extLst xmlns:a="http://schemas.openxmlformats.org/drawingml/2006/main">
              <a:ext uri="{FF2B5EF4-FFF2-40B4-BE49-F238E27FC236}">
                <a16:creationId xmlns:a16="http://schemas.microsoft.com/office/drawing/2014/main" id="{2F14427B-CEB8-44AC-AFE5-956E83E041B8}"/>
              </a:ext>
            </a:extLst>
          </p:cNvPr>
          <p:cNvSpPr>
            <a:spLocks xmlns:a="http://schemas.openxmlformats.org/drawingml/2006/main" noGrp="1"/>
          </p:cNvSpPr>
          <p:nvPr/>
        </p:nvSpPr>
        <p:spPr>
          <a:xfrm xmlns:a="http://schemas.openxmlformats.org/drawingml/2006/main">
            <a:off x="6200775" y="1905000"/>
            <a:ext cx="2571750" cy="2628900"/>
          </a:xfrm>
          <a:prstGeom xmlns:a="http://schemas.openxmlformats.org/drawingml/2006/main" prst="roundRect">
            <a:avLst>
              <a:gd name="adj" fmla="val 2963"/>
            </a:avLst>
          </a:prstGeom>
          <a:solidFill xmlns:a="http://schemas.openxmlformats.org/drawingml/2006/main">
            <a:srgbClr val="FFF3DD"/>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640ADCDF-CB3D-4B6E-A8CF-B32E3DF27735}"/>
              </a:ext>
            </a:extLst>
          </p:cNvPr>
          <p:cNvSpPr>
            <a:spLocks xmlns:a="http://schemas.openxmlformats.org/drawingml/2006/main" noGrp="1"/>
          </p:cNvSpPr>
          <p:nvPr/>
        </p:nvSpPr>
        <p:spPr>
          <a:xfrm xmlns:a="http://schemas.openxmlformats.org/drawingml/2006/main">
            <a:off x="6200775" y="1905000"/>
            <a:ext cx="66675" cy="2628900"/>
          </a:xfrm>
          <a:prstGeom xmlns:a="http://schemas.openxmlformats.org/drawingml/2006/main" prst="rect">
            <a:avLst/>
          </a:prstGeom>
          <a:solidFill xmlns:a="http://schemas.openxmlformats.org/drawingml/2006/main">
            <a:srgbClr val="D98916"/>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B56ABA16-0E0C-4709-AC47-3A7B45D8AB16}"/>
              </a:ext>
            </a:extLst>
          </p:cNvPr>
          <p:cNvSpPr>
            <a:spLocks xmlns:a="http://schemas.openxmlformats.org/drawingml/2006/main" noGrp="1"/>
          </p:cNvSpPr>
          <p:nvPr/>
        </p:nvSpPr>
        <p:spPr>
          <a:xfrm xmlns:a="http://schemas.openxmlformats.org/drawingml/2006/main">
            <a:off x="6429375" y="2076450"/>
            <a:ext cx="2171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b="1">
                <a:solidFill>
                  <a:srgbClr val="D98916"/>
                </a:solidFill>
                <a:latin typeface="DejaVu Sans"/>
                <a:ea typeface="DejaVu Sans"/>
                <a:cs typeface="DejaVu Sans"/>
              </a:defRPr>
            </a:pPr>
            <a:r>
              <a:rPr sz="1350" b="1">
                <a:solidFill>
                  <a:srgbClr val="D98916"/>
                </a:solidFill>
                <a:latin typeface="DejaVu Sans"/>
                <a:ea typeface="DejaVu Sans"/>
                <a:cs typeface="DejaVu Sans"/>
              </a:rPr>
              <a:t>02. Defend against AI</a:t>
            </a:r>
          </a:p>
        </p:txBody>
      </p:sp>
      <p:sp>
        <p:nvSpPr>
          <p:cNvPr id="15" name="">
            <a:extLst xmlns:a="http://schemas.openxmlformats.org/drawingml/2006/main">
              <a:ext uri="{FF2B5EF4-FFF2-40B4-BE49-F238E27FC236}">
                <a16:creationId xmlns:a16="http://schemas.microsoft.com/office/drawing/2014/main" id="{9FF46022-ED90-4951-B51D-5D4E4827455F}"/>
              </a:ext>
            </a:extLst>
          </p:cNvPr>
          <p:cNvSpPr>
            <a:spLocks xmlns:a="http://schemas.openxmlformats.org/drawingml/2006/main" noGrp="1"/>
          </p:cNvSpPr>
          <p:nvPr/>
        </p:nvSpPr>
        <p:spPr>
          <a:xfrm xmlns:a="http://schemas.openxmlformats.org/drawingml/2006/main">
            <a:off x="6429375" y="2762250"/>
            <a:ext cx="2171700" cy="1619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Verifies through a trusted route and investigates suspicious activity.</a:t>
            </a:r>
          </a:p>
        </p:txBody>
      </p:sp>
      <p:sp>
        <p:nvSpPr>
          <p:cNvPr id="16" name="">
            <a:extLst xmlns:a="http://schemas.openxmlformats.org/drawingml/2006/main">
              <a:ext uri="{FF2B5EF4-FFF2-40B4-BE49-F238E27FC236}">
                <a16:creationId xmlns:a16="http://schemas.microsoft.com/office/drawing/2014/main" id="{77E14CFE-B195-4CCB-AE14-D1990E4D8B0F}"/>
              </a:ext>
            </a:extLst>
          </p:cNvPr>
          <p:cNvSpPr>
            <a:spLocks xmlns:a="http://schemas.openxmlformats.org/drawingml/2006/main" noGrp="1"/>
          </p:cNvSpPr>
          <p:nvPr/>
        </p:nvSpPr>
        <p:spPr>
          <a:xfrm xmlns:a="http://schemas.openxmlformats.org/drawingml/2006/main">
            <a:off x="8991600" y="1905000"/>
            <a:ext cx="2571750" cy="2628900"/>
          </a:xfrm>
          <a:prstGeom xmlns:a="http://schemas.openxmlformats.org/drawingml/2006/main" prst="roundRect">
            <a:avLst>
              <a:gd name="adj" fmla="val 2963"/>
            </a:avLst>
          </a:prstGeom>
          <a:solidFill xmlns:a="http://schemas.openxmlformats.org/drawingml/2006/main">
            <a:srgbClr val="E5F5F3"/>
          </a:solidFill>
          <a:ln xmlns:a="http://schemas.openxmlformats.org/drawingml/2006/main" w="9525">
            <a:solidFill>
              <a:srgbClr val="B9C7D1"/>
            </a:solidFill>
          </a:ln>
        </p:spPr>
      </p:sp>
      <p:sp>
        <p:nvSpPr>
          <p:cNvPr id="17" name="">
            <a:extLst xmlns:a="http://schemas.openxmlformats.org/drawingml/2006/main">
              <a:ext uri="{FF2B5EF4-FFF2-40B4-BE49-F238E27FC236}">
                <a16:creationId xmlns:a16="http://schemas.microsoft.com/office/drawing/2014/main" id="{58526F9F-8FD8-441C-9025-FE567253FCE8}"/>
              </a:ext>
            </a:extLst>
          </p:cNvPr>
          <p:cNvSpPr>
            <a:spLocks xmlns:a="http://schemas.openxmlformats.org/drawingml/2006/main" noGrp="1"/>
          </p:cNvSpPr>
          <p:nvPr/>
        </p:nvSpPr>
        <p:spPr>
          <a:xfrm xmlns:a="http://schemas.openxmlformats.org/drawingml/2006/main">
            <a:off x="8991600" y="1905000"/>
            <a:ext cx="66675" cy="262890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8" name="">
            <a:extLst xmlns:a="http://schemas.openxmlformats.org/drawingml/2006/main">
              <a:ext uri="{FF2B5EF4-FFF2-40B4-BE49-F238E27FC236}">
                <a16:creationId xmlns:a16="http://schemas.microsoft.com/office/drawing/2014/main" id="{D6AE6510-328C-48ED-BED6-1BF4CBFFE123}"/>
              </a:ext>
            </a:extLst>
          </p:cNvPr>
          <p:cNvSpPr>
            <a:spLocks xmlns:a="http://schemas.openxmlformats.org/drawingml/2006/main" noGrp="1"/>
          </p:cNvSpPr>
          <p:nvPr/>
        </p:nvSpPr>
        <p:spPr>
          <a:xfrm xmlns:a="http://schemas.openxmlformats.org/drawingml/2006/main">
            <a:off x="9220200" y="2076450"/>
            <a:ext cx="2171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b="1">
                <a:solidFill>
                  <a:srgbClr val="087E8B"/>
                </a:solidFill>
                <a:latin typeface="DejaVu Sans"/>
                <a:ea typeface="DejaVu Sans"/>
                <a:cs typeface="DejaVu Sans"/>
              </a:defRPr>
            </a:pPr>
            <a:r>
              <a:rPr sz="1350" b="1">
                <a:solidFill>
                  <a:srgbClr val="087E8B"/>
                </a:solidFill>
                <a:latin typeface="DejaVu Sans"/>
                <a:ea typeface="DejaVu Sans"/>
                <a:cs typeface="DejaVu Sans"/>
              </a:rPr>
              <a:t>03. Defend with AI</a:t>
            </a:r>
          </a:p>
        </p:txBody>
      </p:sp>
      <p:sp>
        <p:nvSpPr>
          <p:cNvPr id="19" name="">
            <a:extLst xmlns:a="http://schemas.openxmlformats.org/drawingml/2006/main">
              <a:ext uri="{FF2B5EF4-FFF2-40B4-BE49-F238E27FC236}">
                <a16:creationId xmlns:a16="http://schemas.microsoft.com/office/drawing/2014/main" id="{310A6568-5E4B-4306-AE61-3225817A2569}"/>
              </a:ext>
            </a:extLst>
          </p:cNvPr>
          <p:cNvSpPr>
            <a:spLocks xmlns:a="http://schemas.openxmlformats.org/drawingml/2006/main" noGrp="1"/>
          </p:cNvSpPr>
          <p:nvPr/>
        </p:nvSpPr>
        <p:spPr>
          <a:xfrm xmlns:a="http://schemas.openxmlformats.org/drawingml/2006/main">
            <a:off x="9220200" y="2762250"/>
            <a:ext cx="2171700" cy="1619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00">
                <a:solidFill>
                  <a:srgbClr val="182B3A"/>
                </a:solidFill>
                <a:latin typeface="DejaVu Sans"/>
                <a:ea typeface="DejaVu Sans"/>
                <a:cs typeface="DejaVu Sans"/>
              </a:defRPr>
            </a:pPr>
            <a:r>
              <a:rPr sz="1200">
                <a:solidFill>
                  <a:srgbClr val="182B3A"/>
                </a:solidFill>
                <a:latin typeface="DejaVu Sans"/>
                <a:ea typeface="DejaVu Sans"/>
                <a:cs typeface="DejaVu Sans"/>
              </a:rPr>
              <a:t>Correlates evidence. Restriction and recovery still need authority and verification.</a:t>
            </a:r>
          </a:p>
        </p:txBody>
      </p:sp>
      <p:sp>
        <p:nvSpPr>
          <p:cNvPr id="20" name="">
            <a:extLst xmlns:a="http://schemas.openxmlformats.org/drawingml/2006/main">
              <a:ext uri="{FF2B5EF4-FFF2-40B4-BE49-F238E27FC236}">
                <a16:creationId xmlns:a16="http://schemas.microsoft.com/office/drawing/2014/main" id="{21DC847B-A034-489A-B427-88E2DAA8EB28}"/>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1" name="">
            <a:extLst xmlns:a="http://schemas.openxmlformats.org/drawingml/2006/main">
              <a:ext uri="{FF2B5EF4-FFF2-40B4-BE49-F238E27FC236}">
                <a16:creationId xmlns:a16="http://schemas.microsoft.com/office/drawing/2014/main" id="{0BBEC37F-E53B-4ECD-8B30-B3E519284CF9}"/>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35</a:t>
            </a:r>
          </a:p>
        </p:txBody>
      </p:sp>
    </p:spTree>
    <p:extLst>
      <p:ext uri="{BB962C8B-B14F-4D97-AF65-F5344CB8AC3E}">
        <p14:creationId xmlns:p14="http://schemas.microsoft.com/office/powerpoint/2010/main" val="1898468793"/>
      </p:ext>
    </p:extLst>
  </p:cSld>
</p:sld>
</file>

<file path=ppt/slides/slide36.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DA22013B-9B5D-43C5-966B-58767DF31B75}"/>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873BD70D-DFF6-4B54-8DA4-B3E3E1A3ECA9}"/>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Implementation questions</a:t>
            </a:r>
          </a:p>
        </p:txBody>
      </p:sp>
      <p:sp>
        <p:nvSpPr>
          <p:cNvPr id="3" name="">
            <a:extLst xmlns:a="http://schemas.openxmlformats.org/drawingml/2006/main">
              <a:ext uri="{FF2B5EF4-FFF2-40B4-BE49-F238E27FC236}">
                <a16:creationId xmlns:a16="http://schemas.microsoft.com/office/drawing/2014/main" id="{82339151-7AAB-4B9E-A45E-50901B9EE7EA}"/>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CACF0FF1-937D-4C3F-846A-33921A7F45E1}"/>
              </a:ext>
            </a:extLst>
          </p:cNvPr>
          <p:cNvSpPr>
            <a:spLocks xmlns:a="http://schemas.openxmlformats.org/drawingml/2006/main" noGrp="1"/>
          </p:cNvSpPr>
          <p:nvPr/>
        </p:nvSpPr>
        <p:spPr>
          <a:xfrm xmlns:a="http://schemas.openxmlformats.org/drawingml/2006/main">
            <a:off x="933450" y="1762125"/>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12324A"/>
                </a:solidFill>
                <a:latin typeface="DejaVu Sans"/>
                <a:ea typeface="DejaVu Sans"/>
                <a:cs typeface="DejaVu Sans"/>
              </a:defRPr>
            </a:pPr>
            <a:r>
              <a:rPr sz="1125" b="1">
                <a:solidFill>
                  <a:srgbClr val="12324A"/>
                </a:solidFill>
                <a:latin typeface="DejaVu Sans"/>
                <a:ea typeface="DejaVu Sans"/>
                <a:cs typeface="DejaVu Sans"/>
              </a:rPr>
              <a:t>Business consequence</a:t>
            </a:r>
          </a:p>
        </p:txBody>
      </p:sp>
      <p:sp>
        <p:nvSpPr>
          <p:cNvPr id="5" name="">
            <a:extLst xmlns:a="http://schemas.openxmlformats.org/drawingml/2006/main">
              <a:ext uri="{FF2B5EF4-FFF2-40B4-BE49-F238E27FC236}">
                <a16:creationId xmlns:a16="http://schemas.microsoft.com/office/drawing/2014/main" id="{50468B40-3FB4-4A43-B5EF-7A1F089D6E25}"/>
              </a:ext>
            </a:extLst>
          </p:cNvPr>
          <p:cNvSpPr>
            <a:spLocks xmlns:a="http://schemas.openxmlformats.org/drawingml/2006/main" noGrp="1"/>
          </p:cNvSpPr>
          <p:nvPr/>
        </p:nvSpPr>
        <p:spPr>
          <a:xfrm xmlns:a="http://schemas.openxmlformats.org/drawingml/2006/main">
            <a:off x="3695700" y="1743075"/>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What loss or service impact is unacceptable, and who owns that decision?</a:t>
            </a:r>
          </a:p>
        </p:txBody>
      </p:sp>
      <p:sp>
        <p:nvSpPr>
          <p:cNvPr id="6" name="">
            <a:extLst xmlns:a="http://schemas.openxmlformats.org/drawingml/2006/main">
              <a:ext uri="{FF2B5EF4-FFF2-40B4-BE49-F238E27FC236}">
                <a16:creationId xmlns:a16="http://schemas.microsoft.com/office/drawing/2014/main" id="{C58798C5-73AA-45F0-B3F8-213723D5A05D}"/>
              </a:ext>
            </a:extLst>
          </p:cNvPr>
          <p:cNvSpPr>
            <a:spLocks xmlns:a="http://schemas.openxmlformats.org/drawingml/2006/main" noGrp="1"/>
          </p:cNvSpPr>
          <p:nvPr/>
        </p:nvSpPr>
        <p:spPr>
          <a:xfrm xmlns:a="http://schemas.openxmlformats.org/drawingml/2006/main">
            <a:off x="933450" y="2228850"/>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4D4C618A-3490-4E57-8E10-A25A630ADDE9}"/>
              </a:ext>
            </a:extLst>
          </p:cNvPr>
          <p:cNvSpPr>
            <a:spLocks xmlns:a="http://schemas.openxmlformats.org/drawingml/2006/main" noGrp="1"/>
          </p:cNvSpPr>
          <p:nvPr/>
        </p:nvSpPr>
        <p:spPr>
          <a:xfrm xmlns:a="http://schemas.openxmlformats.org/drawingml/2006/main">
            <a:off x="933450" y="25717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2C6E9F"/>
                </a:solidFill>
                <a:latin typeface="DejaVu Sans"/>
                <a:ea typeface="DejaVu Sans"/>
                <a:cs typeface="DejaVu Sans"/>
              </a:defRPr>
            </a:pPr>
            <a:r>
              <a:rPr sz="1125" b="1">
                <a:solidFill>
                  <a:srgbClr val="2C6E9F"/>
                </a:solidFill>
                <a:latin typeface="DejaVu Sans"/>
                <a:ea typeface="DejaVu Sans"/>
                <a:cs typeface="DejaVu Sans"/>
              </a:rPr>
              <a:t>Scope</a:t>
            </a:r>
          </a:p>
        </p:txBody>
      </p:sp>
      <p:sp>
        <p:nvSpPr>
          <p:cNvPr id="8" name="">
            <a:extLst xmlns:a="http://schemas.openxmlformats.org/drawingml/2006/main">
              <a:ext uri="{FF2B5EF4-FFF2-40B4-BE49-F238E27FC236}">
                <a16:creationId xmlns:a16="http://schemas.microsoft.com/office/drawing/2014/main" id="{F98CCBFB-0E38-4F11-A7AD-8864854C2974}"/>
              </a:ext>
            </a:extLst>
          </p:cNvPr>
          <p:cNvSpPr>
            <a:spLocks xmlns:a="http://schemas.openxmlformats.org/drawingml/2006/main" noGrp="1"/>
          </p:cNvSpPr>
          <p:nvPr/>
        </p:nvSpPr>
        <p:spPr>
          <a:xfrm xmlns:a="http://schemas.openxmlformats.org/drawingml/2006/main">
            <a:off x="3695700" y="25527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What smallest data access, target and action remain useful for the task?</a:t>
            </a:r>
          </a:p>
        </p:txBody>
      </p:sp>
      <p:sp>
        <p:nvSpPr>
          <p:cNvPr id="9" name="">
            <a:extLst xmlns:a="http://schemas.openxmlformats.org/drawingml/2006/main">
              <a:ext uri="{FF2B5EF4-FFF2-40B4-BE49-F238E27FC236}">
                <a16:creationId xmlns:a16="http://schemas.microsoft.com/office/drawing/2014/main" id="{0CE4D2B2-71B1-45FB-9766-CC78BB53DBC8}"/>
              </a:ext>
            </a:extLst>
          </p:cNvPr>
          <p:cNvSpPr>
            <a:spLocks xmlns:a="http://schemas.openxmlformats.org/drawingml/2006/main" noGrp="1"/>
          </p:cNvSpPr>
          <p:nvPr/>
        </p:nvSpPr>
        <p:spPr>
          <a:xfrm xmlns:a="http://schemas.openxmlformats.org/drawingml/2006/main">
            <a:off x="933450" y="30384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E6966128-5BFD-43A8-AF17-D23E5A021AAC}"/>
              </a:ext>
            </a:extLst>
          </p:cNvPr>
          <p:cNvSpPr>
            <a:spLocks xmlns:a="http://schemas.openxmlformats.org/drawingml/2006/main" noGrp="1"/>
          </p:cNvSpPr>
          <p:nvPr/>
        </p:nvSpPr>
        <p:spPr>
          <a:xfrm xmlns:a="http://schemas.openxmlformats.org/drawingml/2006/main">
            <a:off x="933450" y="3381375"/>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087E8B"/>
                </a:solidFill>
                <a:latin typeface="DejaVu Sans"/>
                <a:ea typeface="DejaVu Sans"/>
                <a:cs typeface="DejaVu Sans"/>
              </a:defRPr>
            </a:pPr>
            <a:r>
              <a:rPr sz="1125" b="1">
                <a:solidFill>
                  <a:srgbClr val="087E8B"/>
                </a:solidFill>
                <a:latin typeface="DejaVu Sans"/>
                <a:ea typeface="DejaVu Sans"/>
                <a:cs typeface="DejaVu Sans"/>
              </a:rPr>
              <a:t>Authority</a:t>
            </a:r>
          </a:p>
        </p:txBody>
      </p:sp>
      <p:sp>
        <p:nvSpPr>
          <p:cNvPr id="11" name="">
            <a:extLst xmlns:a="http://schemas.openxmlformats.org/drawingml/2006/main">
              <a:ext uri="{FF2B5EF4-FFF2-40B4-BE49-F238E27FC236}">
                <a16:creationId xmlns:a16="http://schemas.microsoft.com/office/drawing/2014/main" id="{8CC434C1-EFA1-40CB-A21A-E1B54D13A8C6}"/>
              </a:ext>
            </a:extLst>
          </p:cNvPr>
          <p:cNvSpPr>
            <a:spLocks xmlns:a="http://schemas.openxmlformats.org/drawingml/2006/main" noGrp="1"/>
          </p:cNvSpPr>
          <p:nvPr/>
        </p:nvSpPr>
        <p:spPr>
          <a:xfrm xmlns:a="http://schemas.openxmlformats.org/drawingml/2006/main">
            <a:off x="3695700" y="3362325"/>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Which cases require a human decision, and what binds that decision to the action?</a:t>
            </a:r>
          </a:p>
        </p:txBody>
      </p:sp>
      <p:sp>
        <p:nvSpPr>
          <p:cNvPr id="12" name="">
            <a:extLst xmlns:a="http://schemas.openxmlformats.org/drawingml/2006/main">
              <a:ext uri="{FF2B5EF4-FFF2-40B4-BE49-F238E27FC236}">
                <a16:creationId xmlns:a16="http://schemas.microsoft.com/office/drawing/2014/main" id="{E082D26D-A5F8-44ED-BFDB-F2AE39B95A6A}"/>
              </a:ext>
            </a:extLst>
          </p:cNvPr>
          <p:cNvSpPr>
            <a:spLocks xmlns:a="http://schemas.openxmlformats.org/drawingml/2006/main" noGrp="1"/>
          </p:cNvSpPr>
          <p:nvPr/>
        </p:nvSpPr>
        <p:spPr>
          <a:xfrm xmlns:a="http://schemas.openxmlformats.org/drawingml/2006/main">
            <a:off x="933450" y="3848100"/>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3" name="">
            <a:extLst xmlns:a="http://schemas.openxmlformats.org/drawingml/2006/main">
              <a:ext uri="{FF2B5EF4-FFF2-40B4-BE49-F238E27FC236}">
                <a16:creationId xmlns:a16="http://schemas.microsoft.com/office/drawing/2014/main" id="{4AD62454-C8A5-47CA-8BFB-D91C509F52C2}"/>
              </a:ext>
            </a:extLst>
          </p:cNvPr>
          <p:cNvSpPr>
            <a:spLocks xmlns:a="http://schemas.openxmlformats.org/drawingml/2006/main" noGrp="1"/>
          </p:cNvSpPr>
          <p:nvPr/>
        </p:nvSpPr>
        <p:spPr>
          <a:xfrm xmlns:a="http://schemas.openxmlformats.org/drawingml/2006/main">
            <a:off x="933450" y="41910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61717D"/>
                </a:solidFill>
                <a:latin typeface="DejaVu Sans"/>
                <a:ea typeface="DejaVu Sans"/>
                <a:cs typeface="DejaVu Sans"/>
              </a:defRPr>
            </a:pPr>
            <a:r>
              <a:rPr sz="1125" b="1">
                <a:solidFill>
                  <a:srgbClr val="61717D"/>
                </a:solidFill>
                <a:latin typeface="DejaVu Sans"/>
                <a:ea typeface="DejaVu Sans"/>
                <a:cs typeface="DejaVu Sans"/>
              </a:rPr>
              <a:t>Evidence</a:t>
            </a:r>
          </a:p>
        </p:txBody>
      </p:sp>
      <p:sp>
        <p:nvSpPr>
          <p:cNvPr id="14" name="">
            <a:extLst xmlns:a="http://schemas.openxmlformats.org/drawingml/2006/main">
              <a:ext uri="{FF2B5EF4-FFF2-40B4-BE49-F238E27FC236}">
                <a16:creationId xmlns:a16="http://schemas.microsoft.com/office/drawing/2014/main" id="{D781F3D6-AC4E-4AE9-9FDC-1D7F687AC3CE}"/>
              </a:ext>
            </a:extLst>
          </p:cNvPr>
          <p:cNvSpPr>
            <a:spLocks xmlns:a="http://schemas.openxmlformats.org/drawingml/2006/main" noGrp="1"/>
          </p:cNvSpPr>
          <p:nvPr/>
        </p:nvSpPr>
        <p:spPr>
          <a:xfrm xmlns:a="http://schemas.openxmlformats.org/drawingml/2006/main">
            <a:off x="3695700" y="41719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Which system can independently show the intended effect and any unintended consequence?</a:t>
            </a:r>
          </a:p>
        </p:txBody>
      </p:sp>
      <p:sp>
        <p:nvSpPr>
          <p:cNvPr id="15" name="">
            <a:extLst xmlns:a="http://schemas.openxmlformats.org/drawingml/2006/main">
              <a:ext uri="{FF2B5EF4-FFF2-40B4-BE49-F238E27FC236}">
                <a16:creationId xmlns:a16="http://schemas.microsoft.com/office/drawing/2014/main" id="{0CE6DAF7-AC39-4B04-8E15-120F616BC16E}"/>
              </a:ext>
            </a:extLst>
          </p:cNvPr>
          <p:cNvSpPr>
            <a:spLocks xmlns:a="http://schemas.openxmlformats.org/drawingml/2006/main" noGrp="1"/>
          </p:cNvSpPr>
          <p:nvPr/>
        </p:nvSpPr>
        <p:spPr>
          <a:xfrm xmlns:a="http://schemas.openxmlformats.org/drawingml/2006/main">
            <a:off x="933450" y="46577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9B782747-AE0F-44A4-8A02-D8075EBE92C8}"/>
              </a:ext>
            </a:extLst>
          </p:cNvPr>
          <p:cNvSpPr>
            <a:spLocks xmlns:a="http://schemas.openxmlformats.org/drawingml/2006/main" noGrp="1"/>
          </p:cNvSpPr>
          <p:nvPr/>
        </p:nvSpPr>
        <p:spPr>
          <a:xfrm xmlns:a="http://schemas.openxmlformats.org/drawingml/2006/main">
            <a:off x="933450" y="5000625"/>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D98916"/>
                </a:solidFill>
                <a:latin typeface="DejaVu Sans"/>
                <a:ea typeface="DejaVu Sans"/>
                <a:cs typeface="DejaVu Sans"/>
              </a:defRPr>
            </a:pPr>
            <a:r>
              <a:rPr sz="1125" b="1">
                <a:solidFill>
                  <a:srgbClr val="D98916"/>
                </a:solidFill>
                <a:latin typeface="DejaVu Sans"/>
                <a:ea typeface="DejaVu Sans"/>
                <a:cs typeface="DejaVu Sans"/>
              </a:rPr>
              <a:t>Continuity</a:t>
            </a:r>
          </a:p>
        </p:txBody>
      </p:sp>
      <p:sp>
        <p:nvSpPr>
          <p:cNvPr id="17" name="">
            <a:extLst xmlns:a="http://schemas.openxmlformats.org/drawingml/2006/main">
              <a:ext uri="{FF2B5EF4-FFF2-40B4-BE49-F238E27FC236}">
                <a16:creationId xmlns:a16="http://schemas.microsoft.com/office/drawing/2014/main" id="{9BD7E190-7F99-4D6C-96D2-274D5BB15F6D}"/>
              </a:ext>
            </a:extLst>
          </p:cNvPr>
          <p:cNvSpPr>
            <a:spLocks xmlns:a="http://schemas.openxmlformats.org/drawingml/2006/main" noGrp="1"/>
          </p:cNvSpPr>
          <p:nvPr/>
        </p:nvSpPr>
        <p:spPr>
          <a:xfrm xmlns:a="http://schemas.openxmlformats.org/drawingml/2006/main">
            <a:off x="3695700" y="4981575"/>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What happens when policy, identity, telemetry, model, tool adapter or destination system is unavailable?</a:t>
            </a:r>
          </a:p>
        </p:txBody>
      </p:sp>
      <p:sp>
        <p:nvSpPr>
          <p:cNvPr id="18" name="">
            <a:extLst xmlns:a="http://schemas.openxmlformats.org/drawingml/2006/main">
              <a:ext uri="{FF2B5EF4-FFF2-40B4-BE49-F238E27FC236}">
                <a16:creationId xmlns:a16="http://schemas.microsoft.com/office/drawing/2014/main" id="{670F9BBF-9C8C-40FE-999C-A9CFF7B5CE52}"/>
              </a:ext>
            </a:extLst>
          </p:cNvPr>
          <p:cNvSpPr>
            <a:spLocks xmlns:a="http://schemas.openxmlformats.org/drawingml/2006/main" noGrp="1"/>
          </p:cNvSpPr>
          <p:nvPr/>
        </p:nvSpPr>
        <p:spPr>
          <a:xfrm xmlns:a="http://schemas.openxmlformats.org/drawingml/2006/main">
            <a:off x="933450" y="5467350"/>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9" name="">
            <a:extLst xmlns:a="http://schemas.openxmlformats.org/drawingml/2006/main">
              <a:ext uri="{FF2B5EF4-FFF2-40B4-BE49-F238E27FC236}">
                <a16:creationId xmlns:a16="http://schemas.microsoft.com/office/drawing/2014/main" id="{45972A98-8F4A-49EE-9F0D-029925A34BE6}"/>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D1DF7891-C7ED-4456-9A11-F1A105F11BC4}"/>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36</a:t>
            </a:r>
          </a:p>
        </p:txBody>
      </p:sp>
    </p:spTree>
    <p:extLst>
      <p:ext uri="{BB962C8B-B14F-4D97-AF65-F5344CB8AC3E}">
        <p14:creationId xmlns:p14="http://schemas.microsoft.com/office/powerpoint/2010/main" val="855006262"/>
      </p:ext>
    </p:extLst>
  </p:cSld>
</p:sld>
</file>

<file path=ppt/slides/slide37.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6E99D1EA-4823-49C1-99CE-C1099CAABD6E}"/>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42091D4E-4ABE-49DA-86FF-CD247EF20462}"/>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From logical view to deployment design</a:t>
            </a:r>
          </a:p>
        </p:txBody>
      </p:sp>
      <p:sp>
        <p:nvSpPr>
          <p:cNvPr id="3" name="">
            <a:extLst xmlns:a="http://schemas.openxmlformats.org/drawingml/2006/main">
              <a:ext uri="{FF2B5EF4-FFF2-40B4-BE49-F238E27FC236}">
                <a16:creationId xmlns:a16="http://schemas.microsoft.com/office/drawing/2014/main" id="{15557ED1-58FB-474E-8F49-82E46B4EBD81}"/>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045A2A92-2D06-471F-8101-A93E36475AFF}"/>
              </a:ext>
            </a:extLst>
          </p:cNvPr>
          <p:cNvSpPr>
            <a:spLocks xmlns:a="http://schemas.openxmlformats.org/drawingml/2006/main" noGrp="1"/>
          </p:cNvSpPr>
          <p:nvPr/>
        </p:nvSpPr>
        <p:spPr>
          <a:xfrm xmlns:a="http://schemas.openxmlformats.org/drawingml/2006/main">
            <a:off x="723900" y="2000250"/>
            <a:ext cx="2538413" cy="2000250"/>
          </a:xfrm>
          <a:prstGeom xmlns:a="http://schemas.openxmlformats.org/drawingml/2006/main" prst="roundRect">
            <a:avLst>
              <a:gd name="adj" fmla="val 3810"/>
            </a:avLst>
          </a:prstGeom>
          <a:solidFill xmlns:a="http://schemas.openxmlformats.org/drawingml/2006/main">
            <a:srgbClr val="F3F6F8"/>
          </a:solidFill>
          <a:ln xmlns:a="http://schemas.openxmlformats.org/drawingml/2006/main" w="9525">
            <a:solidFill>
              <a:srgbClr val="12324A"/>
            </a:solidFill>
          </a:ln>
        </p:spPr>
      </p:sp>
      <p:sp>
        <p:nvSpPr>
          <p:cNvPr id="5" name="">
            <a:extLst xmlns:a="http://schemas.openxmlformats.org/drawingml/2006/main">
              <a:ext uri="{FF2B5EF4-FFF2-40B4-BE49-F238E27FC236}">
                <a16:creationId xmlns:a16="http://schemas.microsoft.com/office/drawing/2014/main" id="{B2F86AE1-D854-4F12-8743-0028BD2D6182}"/>
              </a:ext>
            </a:extLst>
          </p:cNvPr>
          <p:cNvSpPr>
            <a:spLocks xmlns:a="http://schemas.openxmlformats.org/drawingml/2006/main" noGrp="1"/>
          </p:cNvSpPr>
          <p:nvPr/>
        </p:nvSpPr>
        <p:spPr>
          <a:xfrm xmlns:a="http://schemas.openxmlformats.org/drawingml/2006/main">
            <a:off x="857250"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Assess together</a:t>
            </a:r>
          </a:p>
        </p:txBody>
      </p:sp>
      <p:sp>
        <p:nvSpPr>
          <p:cNvPr id="6" name="">
            <a:extLst xmlns:a="http://schemas.openxmlformats.org/drawingml/2006/main">
              <a:ext uri="{FF2B5EF4-FFF2-40B4-BE49-F238E27FC236}">
                <a16:creationId xmlns:a16="http://schemas.microsoft.com/office/drawing/2014/main" id="{B78CDB3D-CE13-45B8-B391-4D253A3BB305}"/>
              </a:ext>
            </a:extLst>
          </p:cNvPr>
          <p:cNvSpPr>
            <a:spLocks xmlns:a="http://schemas.openxmlformats.org/drawingml/2006/main" noGrp="1"/>
          </p:cNvSpPr>
          <p:nvPr/>
        </p:nvSpPr>
        <p:spPr>
          <a:xfrm xmlns:a="http://schemas.openxmlformats.org/drawingml/2006/main">
            <a:off x="857250"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Name purpose, affected people, actions, threats, safeguards and evidence gaps.</a:t>
            </a:r>
          </a:p>
        </p:txBody>
      </p:sp>
      <p:sp>
        <p:nvSpPr>
          <p:cNvPr id="7" name="">
            <a:extLst xmlns:a="http://schemas.openxmlformats.org/drawingml/2006/main">
              <a:ext uri="{FF2B5EF4-FFF2-40B4-BE49-F238E27FC236}">
                <a16:creationId xmlns:a16="http://schemas.microsoft.com/office/drawing/2014/main" id="{C2A7BCB4-1325-4641-80DF-DB5AD7878504}"/>
              </a:ext>
            </a:extLst>
          </p:cNvPr>
          <p:cNvSpPr>
            <a:spLocks xmlns:a="http://schemas.openxmlformats.org/drawingml/2006/main" noGrp="1"/>
          </p:cNvSpPr>
          <p:nvPr/>
        </p:nvSpPr>
        <p:spPr>
          <a:xfrm xmlns:a="http://schemas.openxmlformats.org/drawingml/2006/main">
            <a:off x="3281363"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268D133C-59A2-427F-BA01-3A97011B2227}"/>
              </a:ext>
            </a:extLst>
          </p:cNvPr>
          <p:cNvSpPr>
            <a:spLocks xmlns:a="http://schemas.openxmlformats.org/drawingml/2006/main" noGrp="1"/>
          </p:cNvSpPr>
          <p:nvPr/>
        </p:nvSpPr>
        <p:spPr>
          <a:xfrm xmlns:a="http://schemas.openxmlformats.org/drawingml/2006/main">
            <a:off x="3433763" y="200025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64CAD65D-DC7B-4C24-AFA7-FA0CCC1C2434}"/>
              </a:ext>
            </a:extLst>
          </p:cNvPr>
          <p:cNvSpPr>
            <a:spLocks xmlns:a="http://schemas.openxmlformats.org/drawingml/2006/main" noGrp="1"/>
          </p:cNvSpPr>
          <p:nvPr/>
        </p:nvSpPr>
        <p:spPr>
          <a:xfrm xmlns:a="http://schemas.openxmlformats.org/drawingml/2006/main">
            <a:off x="3567113"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2C6E9F"/>
                </a:solidFill>
                <a:latin typeface="DejaVu Sans"/>
                <a:ea typeface="DejaVu Sans"/>
                <a:cs typeface="DejaVu Sans"/>
              </a:defRPr>
            </a:pPr>
            <a:r>
              <a:rPr sz="1275" b="1">
                <a:solidFill>
                  <a:srgbClr val="2C6E9F"/>
                </a:solidFill>
                <a:latin typeface="DejaVu Sans"/>
                <a:ea typeface="DejaVu Sans"/>
                <a:cs typeface="DejaVu Sans"/>
              </a:rPr>
              <a:t>Set conditions</a:t>
            </a:r>
          </a:p>
        </p:txBody>
      </p:sp>
      <p:sp>
        <p:nvSpPr>
          <p:cNvPr id="10" name="">
            <a:extLst xmlns:a="http://schemas.openxmlformats.org/drawingml/2006/main">
              <a:ext uri="{FF2B5EF4-FFF2-40B4-BE49-F238E27FC236}">
                <a16:creationId xmlns:a16="http://schemas.microsoft.com/office/drawing/2014/main" id="{B49A121B-6939-452D-9A70-1E259646F34A}"/>
              </a:ext>
            </a:extLst>
          </p:cNvPr>
          <p:cNvSpPr>
            <a:spLocks xmlns:a="http://schemas.openxmlformats.org/drawingml/2006/main" noGrp="1"/>
          </p:cNvSpPr>
          <p:nvPr/>
        </p:nvSpPr>
        <p:spPr>
          <a:xfrm xmlns:a="http://schemas.openxmlformats.org/drawingml/2006/main">
            <a:off x="3567113"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Record permitted use, limits, checks, exceptions and recovery authority.</a:t>
            </a:r>
          </a:p>
        </p:txBody>
      </p:sp>
      <p:sp>
        <p:nvSpPr>
          <p:cNvPr id="11" name="">
            <a:extLst xmlns:a="http://schemas.openxmlformats.org/drawingml/2006/main">
              <a:ext uri="{FF2B5EF4-FFF2-40B4-BE49-F238E27FC236}">
                <a16:creationId xmlns:a16="http://schemas.microsoft.com/office/drawing/2014/main" id="{E627C1DD-3F3D-4EEC-A057-DC246C89BADC}"/>
              </a:ext>
            </a:extLst>
          </p:cNvPr>
          <p:cNvSpPr>
            <a:spLocks xmlns:a="http://schemas.openxmlformats.org/drawingml/2006/main" noGrp="1"/>
          </p:cNvSpPr>
          <p:nvPr/>
        </p:nvSpPr>
        <p:spPr>
          <a:xfrm xmlns:a="http://schemas.openxmlformats.org/drawingml/2006/main">
            <a:off x="5991225"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3F0EE538-59B8-426F-845F-4334123A513A}"/>
              </a:ext>
            </a:extLst>
          </p:cNvPr>
          <p:cNvSpPr>
            <a:spLocks xmlns:a="http://schemas.openxmlformats.org/drawingml/2006/main" noGrp="1"/>
          </p:cNvSpPr>
          <p:nvPr/>
        </p:nvSpPr>
        <p:spPr>
          <a:xfrm xmlns:a="http://schemas.openxmlformats.org/drawingml/2006/main">
            <a:off x="6143625" y="2000250"/>
            <a:ext cx="2538413" cy="2000250"/>
          </a:xfrm>
          <a:prstGeom xmlns:a="http://schemas.openxmlformats.org/drawingml/2006/main" prst="roundRect">
            <a:avLst>
              <a:gd name="adj" fmla="val 3810"/>
            </a:avLst>
          </a:prstGeom>
          <a:solidFill xmlns:a="http://schemas.openxmlformats.org/drawingml/2006/main">
            <a:srgbClr val="E5F5F3"/>
          </a:solidFill>
          <a:ln xmlns:a="http://schemas.openxmlformats.org/drawingml/2006/main" w="9525">
            <a:solidFill>
              <a:srgbClr val="087E8B"/>
            </a:solidFill>
          </a:ln>
        </p:spPr>
      </p:sp>
      <p:sp>
        <p:nvSpPr>
          <p:cNvPr id="13" name="">
            <a:extLst xmlns:a="http://schemas.openxmlformats.org/drawingml/2006/main">
              <a:ext uri="{FF2B5EF4-FFF2-40B4-BE49-F238E27FC236}">
                <a16:creationId xmlns:a16="http://schemas.microsoft.com/office/drawing/2014/main" id="{1A5EC1C6-B8B1-4871-A2D4-5C6CB8D06826}"/>
              </a:ext>
            </a:extLst>
          </p:cNvPr>
          <p:cNvSpPr>
            <a:spLocks xmlns:a="http://schemas.openxmlformats.org/drawingml/2006/main" noGrp="1"/>
          </p:cNvSpPr>
          <p:nvPr/>
        </p:nvSpPr>
        <p:spPr>
          <a:xfrm xmlns:a="http://schemas.openxmlformats.org/drawingml/2006/main">
            <a:off x="6276975"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087E8B"/>
                </a:solidFill>
                <a:latin typeface="DejaVu Sans"/>
                <a:ea typeface="DejaVu Sans"/>
                <a:cs typeface="DejaVu Sans"/>
              </a:defRPr>
            </a:pPr>
            <a:r>
              <a:rPr sz="1275" b="1">
                <a:solidFill>
                  <a:srgbClr val="087E8B"/>
                </a:solidFill>
                <a:latin typeface="DejaVu Sans"/>
                <a:ea typeface="DejaVu Sans"/>
                <a:cs typeface="DejaVu Sans"/>
              </a:rPr>
              <a:t>Implement and operate</a:t>
            </a:r>
          </a:p>
        </p:txBody>
      </p:sp>
      <p:sp>
        <p:nvSpPr>
          <p:cNvPr id="14" name="">
            <a:extLst xmlns:a="http://schemas.openxmlformats.org/drawingml/2006/main">
              <a:ext uri="{FF2B5EF4-FFF2-40B4-BE49-F238E27FC236}">
                <a16:creationId xmlns:a16="http://schemas.microsoft.com/office/drawing/2014/main" id="{73B11937-DA1D-4F74-A25A-224F7AE6B250}"/>
              </a:ext>
            </a:extLst>
          </p:cNvPr>
          <p:cNvSpPr>
            <a:spLocks xmlns:a="http://schemas.openxmlformats.org/drawingml/2006/main" noGrp="1"/>
          </p:cNvSpPr>
          <p:nvPr/>
        </p:nvSpPr>
        <p:spPr>
          <a:xfrm xmlns:a="http://schemas.openxmlformats.org/drawingml/2006/main">
            <a:off x="6276975"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Test protections, use them in work and preserve security and outcome evidence.</a:t>
            </a:r>
          </a:p>
        </p:txBody>
      </p:sp>
      <p:sp>
        <p:nvSpPr>
          <p:cNvPr id="15" name="">
            <a:extLst xmlns:a="http://schemas.openxmlformats.org/drawingml/2006/main">
              <a:ext uri="{FF2B5EF4-FFF2-40B4-BE49-F238E27FC236}">
                <a16:creationId xmlns:a16="http://schemas.microsoft.com/office/drawing/2014/main" id="{79F14A65-541F-4993-89F6-47AC9F0A417D}"/>
              </a:ext>
            </a:extLst>
          </p:cNvPr>
          <p:cNvSpPr>
            <a:spLocks xmlns:a="http://schemas.openxmlformats.org/drawingml/2006/main" noGrp="1"/>
          </p:cNvSpPr>
          <p:nvPr/>
        </p:nvSpPr>
        <p:spPr>
          <a:xfrm xmlns:a="http://schemas.openxmlformats.org/drawingml/2006/main">
            <a:off x="8701088" y="288607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0278F40A-10C6-42F9-9F21-479EEE5E447D}"/>
              </a:ext>
            </a:extLst>
          </p:cNvPr>
          <p:cNvSpPr>
            <a:spLocks xmlns:a="http://schemas.openxmlformats.org/drawingml/2006/main" noGrp="1"/>
          </p:cNvSpPr>
          <p:nvPr/>
        </p:nvSpPr>
        <p:spPr>
          <a:xfrm xmlns:a="http://schemas.openxmlformats.org/drawingml/2006/main">
            <a:off x="8853488" y="2000250"/>
            <a:ext cx="2538413" cy="2000250"/>
          </a:xfrm>
          <a:prstGeom xmlns:a="http://schemas.openxmlformats.org/drawingml/2006/main" prst="roundRect">
            <a:avLst>
              <a:gd name="adj" fmla="val 3810"/>
            </a:avLst>
          </a:prstGeom>
          <a:solidFill xmlns:a="http://schemas.openxmlformats.org/drawingml/2006/main">
            <a:srgbClr val="FFF3DD"/>
          </a:solidFill>
          <a:ln xmlns:a="http://schemas.openxmlformats.org/drawingml/2006/main" w="9525">
            <a:solidFill>
              <a:srgbClr val="D98916"/>
            </a:solidFill>
          </a:ln>
        </p:spPr>
      </p:sp>
      <p:sp>
        <p:nvSpPr>
          <p:cNvPr id="17" name="">
            <a:extLst xmlns:a="http://schemas.openxmlformats.org/drawingml/2006/main">
              <a:ext uri="{FF2B5EF4-FFF2-40B4-BE49-F238E27FC236}">
                <a16:creationId xmlns:a16="http://schemas.microsoft.com/office/drawing/2014/main" id="{6D6B5F76-7A7F-4324-BCAA-044B545EA756}"/>
              </a:ext>
            </a:extLst>
          </p:cNvPr>
          <p:cNvSpPr>
            <a:spLocks xmlns:a="http://schemas.openxmlformats.org/drawingml/2006/main" noGrp="1"/>
          </p:cNvSpPr>
          <p:nvPr/>
        </p:nvSpPr>
        <p:spPr>
          <a:xfrm xmlns:a="http://schemas.openxmlformats.org/drawingml/2006/main">
            <a:off x="8986838" y="215265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D98916"/>
                </a:solidFill>
                <a:latin typeface="DejaVu Sans"/>
                <a:ea typeface="DejaVu Sans"/>
                <a:cs typeface="DejaVu Sans"/>
              </a:defRPr>
            </a:pPr>
            <a:r>
              <a:rPr sz="1275" b="1">
                <a:solidFill>
                  <a:srgbClr val="D98916"/>
                </a:solidFill>
                <a:latin typeface="DejaVu Sans"/>
                <a:ea typeface="DejaVu Sans"/>
                <a:cs typeface="DejaVu Sans"/>
              </a:rPr>
              <a:t>Respond and reassess</a:t>
            </a:r>
          </a:p>
        </p:txBody>
      </p:sp>
      <p:sp>
        <p:nvSpPr>
          <p:cNvPr id="18" name="">
            <a:extLst xmlns:a="http://schemas.openxmlformats.org/drawingml/2006/main">
              <a:ext uri="{FF2B5EF4-FFF2-40B4-BE49-F238E27FC236}">
                <a16:creationId xmlns:a16="http://schemas.microsoft.com/office/drawing/2014/main" id="{81EF495C-A299-49F6-902B-FABC9C123EB4}"/>
              </a:ext>
            </a:extLst>
          </p:cNvPr>
          <p:cNvSpPr>
            <a:spLocks xmlns:a="http://schemas.openxmlformats.org/drawingml/2006/main" noGrp="1"/>
          </p:cNvSpPr>
          <p:nvPr/>
        </p:nvSpPr>
        <p:spPr>
          <a:xfrm xmlns:a="http://schemas.openxmlformats.org/drawingml/2006/main">
            <a:off x="8986838" y="272415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Contain harm within authority; update conditions before continued use.</a:t>
            </a:r>
          </a:p>
        </p:txBody>
      </p:sp>
      <p:sp>
        <p:nvSpPr>
          <p:cNvPr id="19" name="">
            <a:extLst xmlns:a="http://schemas.openxmlformats.org/drawingml/2006/main">
              <a:ext uri="{FF2B5EF4-FFF2-40B4-BE49-F238E27FC236}">
                <a16:creationId xmlns:a16="http://schemas.microsoft.com/office/drawing/2014/main" id="{C7EB42CB-4844-47CE-A8EC-3F3403B671A6}"/>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03BFBFF4-ABB7-4B73-80BE-76BB80437A2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37</a:t>
            </a:r>
          </a:p>
        </p:txBody>
      </p:sp>
    </p:spTree>
    <p:extLst>
      <p:ext uri="{BB962C8B-B14F-4D97-AF65-F5344CB8AC3E}">
        <p14:creationId xmlns:p14="http://schemas.microsoft.com/office/powerpoint/2010/main" val="350789550"/>
      </p:ext>
    </p:extLst>
  </p:cSld>
</p:sld>
</file>

<file path=ppt/slides/slide38.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9" name="">
            <a:extLst xmlns:a="http://schemas.openxmlformats.org/drawingml/2006/main">
              <a:ext uri="{FF2B5EF4-FFF2-40B4-BE49-F238E27FC236}">
                <a16:creationId xmlns:a16="http://schemas.microsoft.com/office/drawing/2014/main" id="{470982E0-496E-4281-AE9C-F786DF28DAE4}"/>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C712F843-ECE6-40D5-B6C3-0DE95A31ACDE}"/>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Testable acceptance checks</a:t>
            </a:r>
          </a:p>
        </p:txBody>
      </p:sp>
      <p:sp>
        <p:nvSpPr>
          <p:cNvPr id="3" name="">
            <a:extLst xmlns:a="http://schemas.openxmlformats.org/drawingml/2006/main">
              <a:ext uri="{FF2B5EF4-FFF2-40B4-BE49-F238E27FC236}">
                <a16:creationId xmlns:a16="http://schemas.microsoft.com/office/drawing/2014/main" id="{A98AFA62-54ED-4D0B-B7BB-D245FCD46EA1}"/>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C2CA4ECC-5A29-43B9-8908-B0E48A03A285}"/>
              </a:ext>
            </a:extLst>
          </p:cNvPr>
          <p:cNvSpPr>
            <a:spLocks xmlns:a="http://schemas.openxmlformats.org/drawingml/2006/main" noGrp="1"/>
          </p:cNvSpPr>
          <p:nvPr/>
        </p:nvSpPr>
        <p:spPr>
          <a:xfrm xmlns:a="http://schemas.openxmlformats.org/drawingml/2006/main">
            <a:off x="781050" y="1619250"/>
            <a:ext cx="3314700" cy="2571750"/>
          </a:xfrm>
          <a:prstGeom xmlns:a="http://schemas.openxmlformats.org/drawingml/2006/main" prst="roundRect">
            <a:avLst>
              <a:gd name="adj" fmla="val 2963"/>
            </a:avLst>
          </a:prstGeom>
          <a:solidFill xmlns:a="http://schemas.openxmlformats.org/drawingml/2006/main">
            <a:srgbClr val="FFF3DD"/>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3536E559-F6E4-4713-BB1F-3B8168085CD2}"/>
              </a:ext>
            </a:extLst>
          </p:cNvPr>
          <p:cNvSpPr>
            <a:spLocks xmlns:a="http://schemas.openxmlformats.org/drawingml/2006/main" noGrp="1"/>
          </p:cNvSpPr>
          <p:nvPr/>
        </p:nvSpPr>
        <p:spPr>
          <a:xfrm xmlns:a="http://schemas.openxmlformats.org/drawingml/2006/main">
            <a:off x="781050" y="1619250"/>
            <a:ext cx="66675" cy="2571750"/>
          </a:xfrm>
          <a:prstGeom xmlns:a="http://schemas.openxmlformats.org/drawingml/2006/main" prst="rect">
            <a:avLst/>
          </a:prstGeom>
          <a:solidFill xmlns:a="http://schemas.openxmlformats.org/drawingml/2006/main">
            <a:srgbClr val="D98916"/>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31E5068E-CF02-43EB-8BB8-79B639925912}"/>
              </a:ext>
            </a:extLst>
          </p:cNvPr>
          <p:cNvSpPr>
            <a:spLocks xmlns:a="http://schemas.openxmlformats.org/drawingml/2006/main" noGrp="1"/>
          </p:cNvSpPr>
          <p:nvPr/>
        </p:nvSpPr>
        <p:spPr>
          <a:xfrm xmlns:a="http://schemas.openxmlformats.org/drawingml/2006/main">
            <a:off x="1009650" y="1790700"/>
            <a:ext cx="29146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D98916"/>
                </a:solidFill>
                <a:latin typeface="DejaVu Sans"/>
                <a:ea typeface="DejaVu Sans"/>
                <a:cs typeface="DejaVu Sans"/>
              </a:defRPr>
            </a:pPr>
            <a:r>
              <a:rPr sz="1575" b="1">
                <a:solidFill>
                  <a:srgbClr val="D98916"/>
                </a:solidFill>
                <a:latin typeface="DejaVu Sans"/>
                <a:ea typeface="DejaVu Sans"/>
                <a:cs typeface="DejaVu Sans"/>
              </a:rPr>
              <a:t>Hostile-content resistance</a:t>
            </a:r>
          </a:p>
        </p:txBody>
      </p:sp>
      <p:sp>
        <p:nvSpPr>
          <p:cNvPr id="7" name="">
            <a:extLst xmlns:a="http://schemas.openxmlformats.org/drawingml/2006/main">
              <a:ext uri="{FF2B5EF4-FFF2-40B4-BE49-F238E27FC236}">
                <a16:creationId xmlns:a16="http://schemas.microsoft.com/office/drawing/2014/main" id="{87FDB276-E95E-4004-B289-43B42FF2A7D3}"/>
              </a:ext>
            </a:extLst>
          </p:cNvPr>
          <p:cNvSpPr>
            <a:spLocks xmlns:a="http://schemas.openxmlformats.org/drawingml/2006/main" noGrp="1"/>
          </p:cNvSpPr>
          <p:nvPr/>
        </p:nvSpPr>
        <p:spPr>
          <a:xfrm xmlns:a="http://schemas.openxmlformats.org/drawingml/2006/main">
            <a:off x="1009650" y="2476500"/>
            <a:ext cx="291465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Insert a malicious instruction in test evidence. Confirm it cannot change policy, expand scope or trigger an unauthorized action.</a:t>
            </a:r>
          </a:p>
        </p:txBody>
      </p:sp>
      <p:sp>
        <p:nvSpPr>
          <p:cNvPr id="8" name="">
            <a:extLst xmlns:a="http://schemas.openxmlformats.org/drawingml/2006/main">
              <a:ext uri="{FF2B5EF4-FFF2-40B4-BE49-F238E27FC236}">
                <a16:creationId xmlns:a16="http://schemas.microsoft.com/office/drawing/2014/main" id="{5AD67CE0-B3FE-44B3-811F-EB08D25FCDD3}"/>
              </a:ext>
            </a:extLst>
          </p:cNvPr>
          <p:cNvSpPr>
            <a:spLocks xmlns:a="http://schemas.openxmlformats.org/drawingml/2006/main" noGrp="1"/>
          </p:cNvSpPr>
          <p:nvPr/>
        </p:nvSpPr>
        <p:spPr>
          <a:xfrm xmlns:a="http://schemas.openxmlformats.org/drawingml/2006/main">
            <a:off x="4438650" y="1619250"/>
            <a:ext cx="3314700" cy="2571750"/>
          </a:xfrm>
          <a:prstGeom xmlns:a="http://schemas.openxmlformats.org/drawingml/2006/main" prst="roundRect">
            <a:avLst>
              <a:gd name="adj" fmla="val 2963"/>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3B876DE3-0CAC-4374-9213-055CBF5106B8}"/>
              </a:ext>
            </a:extLst>
          </p:cNvPr>
          <p:cNvSpPr>
            <a:spLocks xmlns:a="http://schemas.openxmlformats.org/drawingml/2006/main" noGrp="1"/>
          </p:cNvSpPr>
          <p:nvPr/>
        </p:nvSpPr>
        <p:spPr>
          <a:xfrm xmlns:a="http://schemas.openxmlformats.org/drawingml/2006/main">
            <a:off x="4438650" y="1619250"/>
            <a:ext cx="66675" cy="25717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1906868C-5A35-43F7-994E-D7E9DDDC1AED}"/>
              </a:ext>
            </a:extLst>
          </p:cNvPr>
          <p:cNvSpPr>
            <a:spLocks xmlns:a="http://schemas.openxmlformats.org/drawingml/2006/main" noGrp="1"/>
          </p:cNvSpPr>
          <p:nvPr/>
        </p:nvSpPr>
        <p:spPr>
          <a:xfrm xmlns:a="http://schemas.openxmlformats.org/drawingml/2006/main">
            <a:off x="4667250" y="1790700"/>
            <a:ext cx="29146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Independent authorization</a:t>
            </a:r>
          </a:p>
        </p:txBody>
      </p:sp>
      <p:sp>
        <p:nvSpPr>
          <p:cNvPr id="11" name="">
            <a:extLst xmlns:a="http://schemas.openxmlformats.org/drawingml/2006/main">
              <a:ext uri="{FF2B5EF4-FFF2-40B4-BE49-F238E27FC236}">
                <a16:creationId xmlns:a16="http://schemas.microsoft.com/office/drawing/2014/main" id="{989BB192-28F6-4E61-B914-0AF59D859D48}"/>
              </a:ext>
            </a:extLst>
          </p:cNvPr>
          <p:cNvSpPr>
            <a:spLocks xmlns:a="http://schemas.openxmlformats.org/drawingml/2006/main" noGrp="1"/>
          </p:cNvSpPr>
          <p:nvPr/>
        </p:nvSpPr>
        <p:spPr>
          <a:xfrm xmlns:a="http://schemas.openxmlformats.org/drawingml/2006/main">
            <a:off x="4667250" y="2476500"/>
            <a:ext cx="291465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Attempt an altered or model-generated action directly. Confirm controlled execution rejects it without a bounded authorization.</a:t>
            </a:r>
          </a:p>
        </p:txBody>
      </p:sp>
      <p:sp>
        <p:nvSpPr>
          <p:cNvPr id="12" name="">
            <a:extLst xmlns:a="http://schemas.openxmlformats.org/drawingml/2006/main">
              <a:ext uri="{FF2B5EF4-FFF2-40B4-BE49-F238E27FC236}">
                <a16:creationId xmlns:a16="http://schemas.microsoft.com/office/drawing/2014/main" id="{D7A077D8-53AC-493A-B992-AE2EA285D29A}"/>
              </a:ext>
            </a:extLst>
          </p:cNvPr>
          <p:cNvSpPr>
            <a:spLocks xmlns:a="http://schemas.openxmlformats.org/drawingml/2006/main" noGrp="1"/>
          </p:cNvSpPr>
          <p:nvPr/>
        </p:nvSpPr>
        <p:spPr>
          <a:xfrm xmlns:a="http://schemas.openxmlformats.org/drawingml/2006/main">
            <a:off x="8096250" y="1619250"/>
            <a:ext cx="3314700" cy="2571750"/>
          </a:xfrm>
          <a:prstGeom xmlns:a="http://schemas.openxmlformats.org/drawingml/2006/main" prst="roundRect">
            <a:avLst>
              <a:gd name="adj" fmla="val 2963"/>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9633CACE-78F5-4AD5-8CE9-6894671B0595}"/>
              </a:ext>
            </a:extLst>
          </p:cNvPr>
          <p:cNvSpPr>
            <a:spLocks xmlns:a="http://schemas.openxmlformats.org/drawingml/2006/main" noGrp="1"/>
          </p:cNvSpPr>
          <p:nvPr/>
        </p:nvSpPr>
        <p:spPr>
          <a:xfrm xmlns:a="http://schemas.openxmlformats.org/drawingml/2006/main">
            <a:off x="8096250" y="1619250"/>
            <a:ext cx="66675" cy="25717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A69339DC-FE8F-4428-B82F-32B6B9CA10E2}"/>
              </a:ext>
            </a:extLst>
          </p:cNvPr>
          <p:cNvSpPr>
            <a:spLocks xmlns:a="http://schemas.openxmlformats.org/drawingml/2006/main" noGrp="1"/>
          </p:cNvSpPr>
          <p:nvPr/>
        </p:nvSpPr>
        <p:spPr>
          <a:xfrm xmlns:a="http://schemas.openxmlformats.org/drawingml/2006/main">
            <a:off x="8324850" y="1790700"/>
            <a:ext cx="29146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Verification and continuity</a:t>
            </a:r>
          </a:p>
        </p:txBody>
      </p:sp>
      <p:sp>
        <p:nvSpPr>
          <p:cNvPr id="15" name="">
            <a:extLst xmlns:a="http://schemas.openxmlformats.org/drawingml/2006/main">
              <a:ext uri="{FF2B5EF4-FFF2-40B4-BE49-F238E27FC236}">
                <a16:creationId xmlns:a16="http://schemas.microsoft.com/office/drawing/2014/main" id="{6305E3B9-6A60-4D1A-951A-4D2E3F707EE7}"/>
              </a:ext>
            </a:extLst>
          </p:cNvPr>
          <p:cNvSpPr>
            <a:spLocks xmlns:a="http://schemas.openxmlformats.org/drawingml/2006/main" noGrp="1"/>
          </p:cNvSpPr>
          <p:nvPr/>
        </p:nvSpPr>
        <p:spPr>
          <a:xfrm xmlns:a="http://schemas.openxmlformats.org/drawingml/2006/main">
            <a:off x="8324850" y="2476500"/>
            <a:ext cx="291465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Simulate ambiguous result, policy failure and AI outage. Confirm the case stays open and people can follow the non-AI procedure.</a:t>
            </a:r>
          </a:p>
        </p:txBody>
      </p:sp>
      <p:sp>
        <p:nvSpPr>
          <p:cNvPr id="16" name="">
            <a:extLst xmlns:a="http://schemas.openxmlformats.org/drawingml/2006/main">
              <a:ext uri="{FF2B5EF4-FFF2-40B4-BE49-F238E27FC236}">
                <a16:creationId xmlns:a16="http://schemas.microsoft.com/office/drawing/2014/main" id="{B525062E-4309-4CE3-83D5-2A99FA59C355}"/>
              </a:ext>
            </a:extLst>
          </p:cNvPr>
          <p:cNvSpPr>
            <a:spLocks xmlns:a="http://schemas.openxmlformats.org/drawingml/2006/main" noGrp="1"/>
          </p:cNvSpPr>
          <p:nvPr/>
        </p:nvSpPr>
        <p:spPr>
          <a:xfrm xmlns:a="http://schemas.openxmlformats.org/drawingml/2006/main">
            <a:off x="876300" y="4819650"/>
            <a:ext cx="10191750" cy="3429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Acceptance evidence should trace source evidence, proposal, authorization, execution, verification and disposition.</a:t>
            </a:r>
          </a:p>
        </p:txBody>
      </p:sp>
      <p:sp>
        <p:nvSpPr>
          <p:cNvPr id="17" name="">
            <a:extLst xmlns:a="http://schemas.openxmlformats.org/drawingml/2006/main">
              <a:ext uri="{FF2B5EF4-FFF2-40B4-BE49-F238E27FC236}">
                <a16:creationId xmlns:a16="http://schemas.microsoft.com/office/drawing/2014/main" id="{C56DE15C-67B8-47BC-8775-D45FA7A787EC}"/>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8" name="">
            <a:extLst xmlns:a="http://schemas.openxmlformats.org/drawingml/2006/main">
              <a:ext uri="{FF2B5EF4-FFF2-40B4-BE49-F238E27FC236}">
                <a16:creationId xmlns:a16="http://schemas.microsoft.com/office/drawing/2014/main" id="{4B9E582E-3812-4239-A4D1-E74D0B6B1FC9}"/>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38</a:t>
            </a:r>
          </a:p>
        </p:txBody>
      </p:sp>
    </p:spTree>
    <p:extLst>
      <p:ext uri="{BB962C8B-B14F-4D97-AF65-F5344CB8AC3E}">
        <p14:creationId xmlns:p14="http://schemas.microsoft.com/office/powerpoint/2010/main" val="2095556532"/>
      </p:ext>
    </p:extLst>
  </p:cSld>
</p:sld>
</file>

<file path=ppt/slides/slide39.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5" name="">
            <a:extLst xmlns:a="http://schemas.openxmlformats.org/drawingml/2006/main">
              <a:ext uri="{FF2B5EF4-FFF2-40B4-BE49-F238E27FC236}">
                <a16:creationId xmlns:a16="http://schemas.microsoft.com/office/drawing/2014/main" id="{3F25A16A-B944-4D2A-8B5A-2D5CA78E3BF8}"/>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08BA8857-9F87-450F-914C-E88AF7C2CD21}"/>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Model-assisted review: open findings</a:t>
            </a:r>
          </a:p>
        </p:txBody>
      </p:sp>
      <p:sp>
        <p:nvSpPr>
          <p:cNvPr id="3" name="">
            <a:extLst xmlns:a="http://schemas.openxmlformats.org/drawingml/2006/main">
              <a:ext uri="{FF2B5EF4-FFF2-40B4-BE49-F238E27FC236}">
                <a16:creationId xmlns:a16="http://schemas.microsoft.com/office/drawing/2014/main" id="{745B7BA8-41AD-47A5-B9DB-746A2E6FA915}"/>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2338C312-8B96-4DDD-A668-7EABB9CA68A8}"/>
              </a:ext>
            </a:extLst>
          </p:cNvPr>
          <p:cNvSpPr>
            <a:spLocks xmlns:a="http://schemas.openxmlformats.org/drawingml/2006/main" noGrp="1"/>
          </p:cNvSpPr>
          <p:nvPr/>
        </p:nvSpPr>
        <p:spPr>
          <a:xfrm xmlns:a="http://schemas.openxmlformats.org/drawingml/2006/main">
            <a:off x="762000" y="1905000"/>
            <a:ext cx="4667250" cy="2381250"/>
          </a:xfrm>
          <a:prstGeom xmlns:a="http://schemas.openxmlformats.org/drawingml/2006/main" prst="roundRect">
            <a:avLst>
              <a:gd name="adj" fmla="val 3200"/>
            </a:avLst>
          </a:prstGeom>
          <a:solidFill xmlns:a="http://schemas.openxmlformats.org/drawingml/2006/main">
            <a:srgbClr val="E5F5F3"/>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CCE89A57-9E09-45B2-81A2-95B434C9ADCD}"/>
              </a:ext>
            </a:extLst>
          </p:cNvPr>
          <p:cNvSpPr>
            <a:spLocks xmlns:a="http://schemas.openxmlformats.org/drawingml/2006/main" noGrp="1"/>
          </p:cNvSpPr>
          <p:nvPr/>
        </p:nvSpPr>
        <p:spPr>
          <a:xfrm xmlns:a="http://schemas.openxmlformats.org/drawingml/2006/main">
            <a:off x="762000" y="1905000"/>
            <a:ext cx="66675" cy="23812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732E0C38-01E2-4EBB-9E36-4CE759634B0A}"/>
              </a:ext>
            </a:extLst>
          </p:cNvPr>
          <p:cNvSpPr>
            <a:spLocks xmlns:a="http://schemas.openxmlformats.org/drawingml/2006/main" noGrp="1"/>
          </p:cNvSpPr>
          <p:nvPr/>
        </p:nvSpPr>
        <p:spPr>
          <a:xfrm xmlns:a="http://schemas.openxmlformats.org/drawingml/2006/main">
            <a:off x="990600" y="2076450"/>
            <a:ext cx="4267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What the review observed</a:t>
            </a:r>
          </a:p>
        </p:txBody>
      </p:sp>
      <p:sp>
        <p:nvSpPr>
          <p:cNvPr id="7" name="">
            <a:extLst xmlns:a="http://schemas.openxmlformats.org/drawingml/2006/main">
              <a:ext uri="{FF2B5EF4-FFF2-40B4-BE49-F238E27FC236}">
                <a16:creationId xmlns:a16="http://schemas.microsoft.com/office/drawing/2014/main" id="{9E9EDD71-8BCC-4FB4-88AB-2A989F64394B}"/>
              </a:ext>
            </a:extLst>
          </p:cNvPr>
          <p:cNvSpPr>
            <a:spLocks xmlns:a="http://schemas.openxmlformats.org/drawingml/2006/main" noGrp="1"/>
          </p:cNvSpPr>
          <p:nvPr/>
        </p:nvSpPr>
        <p:spPr>
          <a:xfrm xmlns:a="http://schemas.openxmlformats.org/drawingml/2006/main">
            <a:off x="990600" y="2762250"/>
            <a:ext cx="4267200" cy="1371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Fable 5.1 found useful authority separation and discussion-level architect use. It also noted a spelling error in the original 03 PNG.</a:t>
            </a:r>
          </a:p>
        </p:txBody>
      </p:sp>
      <p:sp>
        <p:nvSpPr>
          <p:cNvPr id="8" name="">
            <a:extLst xmlns:a="http://schemas.openxmlformats.org/drawingml/2006/main">
              <a:ext uri="{FF2B5EF4-FFF2-40B4-BE49-F238E27FC236}">
                <a16:creationId xmlns:a16="http://schemas.microsoft.com/office/drawing/2014/main" id="{3BBCEC9B-984C-44A8-83F9-0AEA7E6A16B8}"/>
              </a:ext>
            </a:extLst>
          </p:cNvPr>
          <p:cNvSpPr>
            <a:spLocks xmlns:a="http://schemas.openxmlformats.org/drawingml/2006/main" noGrp="1"/>
          </p:cNvSpPr>
          <p:nvPr/>
        </p:nvSpPr>
        <p:spPr>
          <a:xfrm xmlns:a="http://schemas.openxmlformats.org/drawingml/2006/main">
            <a:off x="6762750" y="1905000"/>
            <a:ext cx="4667250" cy="2381250"/>
          </a:xfrm>
          <a:prstGeom xmlns:a="http://schemas.openxmlformats.org/drawingml/2006/main" prst="roundRect">
            <a:avLst>
              <a:gd name="adj" fmla="val 3200"/>
            </a:avLst>
          </a:prstGeom>
          <a:solidFill xmlns:a="http://schemas.openxmlformats.org/drawingml/2006/main">
            <a:srgbClr val="F9ECEA"/>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BDC6F61C-ED73-494F-9EE0-3B7621930783}"/>
              </a:ext>
            </a:extLst>
          </p:cNvPr>
          <p:cNvSpPr>
            <a:spLocks xmlns:a="http://schemas.openxmlformats.org/drawingml/2006/main" noGrp="1"/>
          </p:cNvSpPr>
          <p:nvPr/>
        </p:nvSpPr>
        <p:spPr>
          <a:xfrm xmlns:a="http://schemas.openxmlformats.org/drawingml/2006/main">
            <a:off x="6762750" y="1905000"/>
            <a:ext cx="66675" cy="2381250"/>
          </a:xfrm>
          <a:prstGeom xmlns:a="http://schemas.openxmlformats.org/drawingml/2006/main" prst="rect">
            <a:avLst/>
          </a:prstGeom>
          <a:solidFill xmlns:a="http://schemas.openxmlformats.org/drawingml/2006/main">
            <a:srgbClr val="9E3C35"/>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C01A17EF-130D-412B-A8E3-68804A3DBFFC}"/>
              </a:ext>
            </a:extLst>
          </p:cNvPr>
          <p:cNvSpPr>
            <a:spLocks xmlns:a="http://schemas.openxmlformats.org/drawingml/2006/main" noGrp="1"/>
          </p:cNvSpPr>
          <p:nvPr/>
        </p:nvSpPr>
        <p:spPr>
          <a:xfrm xmlns:a="http://schemas.openxmlformats.org/drawingml/2006/main">
            <a:off x="6991350" y="2076450"/>
            <a:ext cx="42672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9E3C35"/>
                </a:solidFill>
                <a:latin typeface="DejaVu Sans"/>
                <a:ea typeface="DejaVu Sans"/>
                <a:cs typeface="DejaVu Sans"/>
              </a:defRPr>
            </a:pPr>
            <a:r>
              <a:rPr sz="1575" b="1">
                <a:solidFill>
                  <a:srgbClr val="9E3C35"/>
                </a:solidFill>
                <a:latin typeface="DejaVu Sans"/>
                <a:ea typeface="DejaVu Sans"/>
                <a:cs typeface="DejaVu Sans"/>
              </a:rPr>
              <a:t>What remains open</a:t>
            </a:r>
          </a:p>
        </p:txBody>
      </p:sp>
      <p:sp>
        <p:nvSpPr>
          <p:cNvPr id="11" name="">
            <a:extLst xmlns:a="http://schemas.openxmlformats.org/drawingml/2006/main">
              <a:ext uri="{FF2B5EF4-FFF2-40B4-BE49-F238E27FC236}">
                <a16:creationId xmlns:a16="http://schemas.microsoft.com/office/drawing/2014/main" id="{DA339F95-392E-4213-8665-33088842DA45}"/>
              </a:ext>
            </a:extLst>
          </p:cNvPr>
          <p:cNvSpPr>
            <a:spLocks xmlns:a="http://schemas.openxmlformats.org/drawingml/2006/main" noGrp="1"/>
          </p:cNvSpPr>
          <p:nvPr/>
        </p:nvSpPr>
        <p:spPr>
          <a:xfrm xmlns:a="http://schemas.openxmlformats.org/drawingml/2006/main">
            <a:off x="6991350" y="2762250"/>
            <a:ext cx="4267200" cy="1371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The review raised 30 findings. Mechanical public corrections were made; substantive design questions remain open. Human review remains open.</a:t>
            </a:r>
          </a:p>
        </p:txBody>
      </p:sp>
      <p:sp>
        <p:nvSpPr>
          <p:cNvPr id="12" name="">
            <a:extLst xmlns:a="http://schemas.openxmlformats.org/drawingml/2006/main">
              <a:ext uri="{FF2B5EF4-FFF2-40B4-BE49-F238E27FC236}">
                <a16:creationId xmlns:a16="http://schemas.microsoft.com/office/drawing/2014/main" id="{CA427AA0-9879-436E-B60F-C2D661FC40FE}"/>
              </a:ext>
            </a:extLst>
          </p:cNvPr>
          <p:cNvSpPr>
            <a:spLocks xmlns:a="http://schemas.openxmlformats.org/drawingml/2006/main" noGrp="1"/>
          </p:cNvSpPr>
          <p:nvPr/>
        </p:nvSpPr>
        <p:spPr>
          <a:xfrm xmlns:a="http://schemas.openxmlformats.org/drawingml/2006/main">
            <a:off x="876300" y="5067300"/>
            <a:ext cx="1009650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b="1">
                <a:solidFill>
                  <a:srgbClr val="12324A"/>
                </a:solidFill>
                <a:latin typeface="DejaVu Sans"/>
                <a:ea typeface="DejaVu Sans"/>
                <a:cs typeface="DejaVu Sans"/>
              </a:defRPr>
            </a:pPr>
            <a:r>
              <a:rPr sz="1425" b="1">
                <a:solidFill>
                  <a:srgbClr val="12324A"/>
                </a:solidFill>
                <a:latin typeface="DejaVu Sans"/>
                <a:ea typeface="DejaVu Sans"/>
                <a:cs typeface="DejaVu Sans"/>
              </a:rPr>
              <a:t>The next revision should triage findings, decide which changes need canonical source updates, and preserve the frozen reviewed packages.</a:t>
            </a:r>
          </a:p>
        </p:txBody>
      </p:sp>
      <p:sp>
        <p:nvSpPr>
          <p:cNvPr id="13" name="">
            <a:extLst xmlns:a="http://schemas.openxmlformats.org/drawingml/2006/main">
              <a:ext uri="{FF2B5EF4-FFF2-40B4-BE49-F238E27FC236}">
                <a16:creationId xmlns:a16="http://schemas.microsoft.com/office/drawing/2014/main" id="{7FA15C10-0848-4B10-89F4-F7E2195572AE}"/>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4" name="">
            <a:extLst xmlns:a="http://schemas.openxmlformats.org/drawingml/2006/main">
              <a:ext uri="{FF2B5EF4-FFF2-40B4-BE49-F238E27FC236}">
                <a16:creationId xmlns:a16="http://schemas.microsoft.com/office/drawing/2014/main" id="{AF3DAFB0-1CDE-4B97-9FAF-57F3E980401A}"/>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39</a:t>
            </a:r>
          </a:p>
        </p:txBody>
      </p:sp>
    </p:spTree>
    <p:extLst>
      <p:ext uri="{BB962C8B-B14F-4D97-AF65-F5344CB8AC3E}">
        <p14:creationId xmlns:p14="http://schemas.microsoft.com/office/powerpoint/2010/main" val="96532699"/>
      </p:ext>
    </p:extLst>
  </p:cSld>
</p:sld>
</file>

<file path=ppt/slides/slide4.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87786AC0-670E-4AB1-BC65-AEE84FC4F910}"/>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6F761EAC-B9A3-4DC3-BDEC-EF67EE82B550}"/>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Start with the situation and next decision</a:t>
            </a:r>
          </a:p>
        </p:txBody>
      </p:sp>
      <p:sp>
        <p:nvSpPr>
          <p:cNvPr id="3" name="">
            <a:extLst xmlns:a="http://schemas.openxmlformats.org/drawingml/2006/main">
              <a:ext uri="{FF2B5EF4-FFF2-40B4-BE49-F238E27FC236}">
                <a16:creationId xmlns:a16="http://schemas.microsoft.com/office/drawing/2014/main" id="{D18D017D-56C2-4715-89C3-A492E6F68512}"/>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F6B82815-5D8F-4299-B178-4B0956512CF1}"/>
              </a:ext>
            </a:extLst>
          </p:cNvPr>
          <p:cNvSpPr>
            <a:spLocks xmlns:a="http://schemas.openxmlformats.org/drawingml/2006/main" noGrp="1"/>
          </p:cNvSpPr>
          <p:nvPr/>
        </p:nvSpPr>
        <p:spPr>
          <a:xfrm xmlns:a="http://schemas.openxmlformats.org/drawingml/2006/main">
            <a:off x="723900"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5" name="">
            <a:extLst xmlns:a="http://schemas.openxmlformats.org/drawingml/2006/main">
              <a:ext uri="{FF2B5EF4-FFF2-40B4-BE49-F238E27FC236}">
                <a16:creationId xmlns:a16="http://schemas.microsoft.com/office/drawing/2014/main" id="{ED043846-AC66-47F1-9E8F-5099AA62D705}"/>
              </a:ext>
            </a:extLst>
          </p:cNvPr>
          <p:cNvSpPr>
            <a:spLocks xmlns:a="http://schemas.openxmlformats.org/drawingml/2006/main" noGrp="1"/>
          </p:cNvSpPr>
          <p:nvPr/>
        </p:nvSpPr>
        <p:spPr>
          <a:xfrm xmlns:a="http://schemas.openxmlformats.org/drawingml/2006/main">
            <a:off x="857250"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Real situation</a:t>
            </a:r>
          </a:p>
        </p:txBody>
      </p:sp>
      <p:sp>
        <p:nvSpPr>
          <p:cNvPr id="6" name="">
            <a:extLst xmlns:a="http://schemas.openxmlformats.org/drawingml/2006/main">
              <a:ext uri="{FF2B5EF4-FFF2-40B4-BE49-F238E27FC236}">
                <a16:creationId xmlns:a16="http://schemas.microsoft.com/office/drawing/2014/main" id="{D450CBB6-2E0B-410A-BA5B-F93123617C86}"/>
              </a:ext>
            </a:extLst>
          </p:cNvPr>
          <p:cNvSpPr>
            <a:spLocks xmlns:a="http://schemas.openxmlformats.org/drawingml/2006/main" noGrp="1"/>
          </p:cNvSpPr>
          <p:nvPr/>
        </p:nvSpPr>
        <p:spPr>
          <a:xfrm xmlns:a="http://schemas.openxmlformats.org/drawingml/2006/main">
            <a:off x="857250"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Name the AI use, affected people, data, actions and business consequence.</a:t>
            </a:r>
          </a:p>
        </p:txBody>
      </p:sp>
      <p:sp>
        <p:nvSpPr>
          <p:cNvPr id="7" name="">
            <a:extLst xmlns:a="http://schemas.openxmlformats.org/drawingml/2006/main">
              <a:ext uri="{FF2B5EF4-FFF2-40B4-BE49-F238E27FC236}">
                <a16:creationId xmlns:a16="http://schemas.microsoft.com/office/drawing/2014/main" id="{D7C6458D-D4F1-4343-8D01-84F5940F0A83}"/>
              </a:ext>
            </a:extLst>
          </p:cNvPr>
          <p:cNvSpPr>
            <a:spLocks xmlns:a="http://schemas.openxmlformats.org/drawingml/2006/main" noGrp="1"/>
          </p:cNvSpPr>
          <p:nvPr/>
        </p:nvSpPr>
        <p:spPr>
          <a:xfrm xmlns:a="http://schemas.openxmlformats.org/drawingml/2006/main">
            <a:off x="3281363"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8" name="">
            <a:extLst xmlns:a="http://schemas.openxmlformats.org/drawingml/2006/main">
              <a:ext uri="{FF2B5EF4-FFF2-40B4-BE49-F238E27FC236}">
                <a16:creationId xmlns:a16="http://schemas.microsoft.com/office/drawing/2014/main" id="{4312A48C-B814-47B3-95DD-C20FC21D34BC}"/>
              </a:ext>
            </a:extLst>
          </p:cNvPr>
          <p:cNvSpPr>
            <a:spLocks xmlns:a="http://schemas.openxmlformats.org/drawingml/2006/main" noGrp="1"/>
          </p:cNvSpPr>
          <p:nvPr/>
        </p:nvSpPr>
        <p:spPr>
          <a:xfrm xmlns:a="http://schemas.openxmlformats.org/drawingml/2006/main">
            <a:off x="3433763"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9" name="">
            <a:extLst xmlns:a="http://schemas.openxmlformats.org/drawingml/2006/main">
              <a:ext uri="{FF2B5EF4-FFF2-40B4-BE49-F238E27FC236}">
                <a16:creationId xmlns:a16="http://schemas.microsoft.com/office/drawing/2014/main" id="{3C48B7A1-FAB5-47C9-AC02-23B93C2D472E}"/>
              </a:ext>
            </a:extLst>
          </p:cNvPr>
          <p:cNvSpPr>
            <a:spLocks xmlns:a="http://schemas.openxmlformats.org/drawingml/2006/main" noGrp="1"/>
          </p:cNvSpPr>
          <p:nvPr/>
        </p:nvSpPr>
        <p:spPr>
          <a:xfrm xmlns:a="http://schemas.openxmlformats.org/drawingml/2006/main">
            <a:off x="3567113"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Purpose and owner</a:t>
            </a:r>
          </a:p>
        </p:txBody>
      </p:sp>
      <p:sp>
        <p:nvSpPr>
          <p:cNvPr id="10" name="">
            <a:extLst xmlns:a="http://schemas.openxmlformats.org/drawingml/2006/main">
              <a:ext uri="{FF2B5EF4-FFF2-40B4-BE49-F238E27FC236}">
                <a16:creationId xmlns:a16="http://schemas.microsoft.com/office/drawing/2014/main" id="{BB8BD829-3BEF-4A7E-977A-33D49AAE3BAD}"/>
              </a:ext>
            </a:extLst>
          </p:cNvPr>
          <p:cNvSpPr>
            <a:spLocks xmlns:a="http://schemas.openxmlformats.org/drawingml/2006/main" noGrp="1"/>
          </p:cNvSpPr>
          <p:nvPr/>
        </p:nvSpPr>
        <p:spPr>
          <a:xfrm xmlns:a="http://schemas.openxmlformats.org/drawingml/2006/main">
            <a:off x="3567113"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Identify who answers for the outcome and what use may be appropriate.</a:t>
            </a:r>
          </a:p>
        </p:txBody>
      </p:sp>
      <p:sp>
        <p:nvSpPr>
          <p:cNvPr id="11" name="">
            <a:extLst xmlns:a="http://schemas.openxmlformats.org/drawingml/2006/main">
              <a:ext uri="{FF2B5EF4-FFF2-40B4-BE49-F238E27FC236}">
                <a16:creationId xmlns:a16="http://schemas.microsoft.com/office/drawing/2014/main" id="{F1EF0670-4DC9-4F74-92D6-6AFEC6B5009D}"/>
              </a:ext>
            </a:extLst>
          </p:cNvPr>
          <p:cNvSpPr>
            <a:spLocks xmlns:a="http://schemas.openxmlformats.org/drawingml/2006/main" noGrp="1"/>
          </p:cNvSpPr>
          <p:nvPr/>
        </p:nvSpPr>
        <p:spPr>
          <a:xfrm xmlns:a="http://schemas.openxmlformats.org/drawingml/2006/main">
            <a:off x="5991225"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2" name="">
            <a:extLst xmlns:a="http://schemas.openxmlformats.org/drawingml/2006/main">
              <a:ext uri="{FF2B5EF4-FFF2-40B4-BE49-F238E27FC236}">
                <a16:creationId xmlns:a16="http://schemas.microsoft.com/office/drawing/2014/main" id="{CFD98D30-4337-46BA-BFA7-65ABACE7D1F5}"/>
              </a:ext>
            </a:extLst>
          </p:cNvPr>
          <p:cNvSpPr>
            <a:spLocks xmlns:a="http://schemas.openxmlformats.org/drawingml/2006/main" noGrp="1"/>
          </p:cNvSpPr>
          <p:nvPr/>
        </p:nvSpPr>
        <p:spPr>
          <a:xfrm xmlns:a="http://schemas.openxmlformats.org/drawingml/2006/main">
            <a:off x="6143625"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3" name="">
            <a:extLst xmlns:a="http://schemas.openxmlformats.org/drawingml/2006/main">
              <a:ext uri="{FF2B5EF4-FFF2-40B4-BE49-F238E27FC236}">
                <a16:creationId xmlns:a16="http://schemas.microsoft.com/office/drawing/2014/main" id="{995D71CE-75E8-438C-8A9D-86EF3ACA206F}"/>
              </a:ext>
            </a:extLst>
          </p:cNvPr>
          <p:cNvSpPr>
            <a:spLocks xmlns:a="http://schemas.openxmlformats.org/drawingml/2006/main" noGrp="1"/>
          </p:cNvSpPr>
          <p:nvPr/>
        </p:nvSpPr>
        <p:spPr>
          <a:xfrm xmlns:a="http://schemas.openxmlformats.org/drawingml/2006/main">
            <a:off x="6276975"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Security advice early</a:t>
            </a:r>
          </a:p>
        </p:txBody>
      </p:sp>
      <p:sp>
        <p:nvSpPr>
          <p:cNvPr id="14" name="">
            <a:extLst xmlns:a="http://schemas.openxmlformats.org/drawingml/2006/main">
              <a:ext uri="{FF2B5EF4-FFF2-40B4-BE49-F238E27FC236}">
                <a16:creationId xmlns:a16="http://schemas.microsoft.com/office/drawing/2014/main" id="{A23F96FE-C18B-4597-AA15-DAB55748A72E}"/>
              </a:ext>
            </a:extLst>
          </p:cNvPr>
          <p:cNvSpPr>
            <a:spLocks xmlns:a="http://schemas.openxmlformats.org/drawingml/2006/main" noGrp="1"/>
          </p:cNvSpPr>
          <p:nvPr/>
        </p:nvSpPr>
        <p:spPr>
          <a:xfrm xmlns:a="http://schemas.openxmlformats.org/drawingml/2006/main">
            <a:off x="6276975"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Assess threats, safeguards, constraints and evidence gaps before approval.</a:t>
            </a:r>
          </a:p>
        </p:txBody>
      </p:sp>
      <p:sp>
        <p:nvSpPr>
          <p:cNvPr id="15" name="">
            <a:extLst xmlns:a="http://schemas.openxmlformats.org/drawingml/2006/main">
              <a:ext uri="{FF2B5EF4-FFF2-40B4-BE49-F238E27FC236}">
                <a16:creationId xmlns:a16="http://schemas.microsoft.com/office/drawing/2014/main" id="{2922A8B6-7B13-48F2-8089-0162B5817C56}"/>
              </a:ext>
            </a:extLst>
          </p:cNvPr>
          <p:cNvSpPr>
            <a:spLocks xmlns:a="http://schemas.openxmlformats.org/drawingml/2006/main" noGrp="1"/>
          </p:cNvSpPr>
          <p:nvPr/>
        </p:nvSpPr>
        <p:spPr>
          <a:xfrm xmlns:a="http://schemas.openxmlformats.org/drawingml/2006/main">
            <a:off x="8701088" y="2905125"/>
            <a:ext cx="133350" cy="228600"/>
          </a:xfrm>
          <a:prstGeom xmlns:a="http://schemas.openxmlformats.org/drawingml/2006/main" prst="rightArrow">
            <a:avLst/>
          </a:prstGeom>
          <a:solidFill xmlns:a="http://schemas.openxmlformats.org/drawingml/2006/main">
            <a:srgbClr val="61717D"/>
          </a:solidFill>
          <a:ln xmlns:a="http://schemas.openxmlformats.org/drawingml/2006/main" w="0">
            <a:noFill/>
          </a:ln>
        </p:spPr>
        <p:txBody>
          <a:bodyPr xmlns:a="http://schemas.openxmlformats.org/drawingml/2006/main"/>
          <a:lstStyle xmlns:a="http://schemas.openxmlformats.org/drawingml/2006/main"/>
          <a:p xmlns:a="http://schemas.openxmlformats.org/drawingml/2006/main">
            <a:r>
              <a:t/>
            </a:r>
          </a:p>
        </p:txBody>
      </p:sp>
      <p:sp>
        <p:nvSpPr>
          <p:cNvPr id="16" name="">
            <a:extLst xmlns:a="http://schemas.openxmlformats.org/drawingml/2006/main">
              <a:ext uri="{FF2B5EF4-FFF2-40B4-BE49-F238E27FC236}">
                <a16:creationId xmlns:a16="http://schemas.microsoft.com/office/drawing/2014/main" id="{ACB6492E-995B-4F01-87AF-7DE04377B5A4}"/>
              </a:ext>
            </a:extLst>
          </p:cNvPr>
          <p:cNvSpPr>
            <a:spLocks xmlns:a="http://schemas.openxmlformats.org/drawingml/2006/main" noGrp="1"/>
          </p:cNvSpPr>
          <p:nvPr/>
        </p:nvSpPr>
        <p:spPr>
          <a:xfrm xmlns:a="http://schemas.openxmlformats.org/drawingml/2006/main">
            <a:off x="8853488" y="2019300"/>
            <a:ext cx="2538413" cy="2000250"/>
          </a:xfrm>
          <a:prstGeom xmlns:a="http://schemas.openxmlformats.org/drawingml/2006/main" prst="roundRect">
            <a:avLst>
              <a:gd name="adj" fmla="val 3810"/>
            </a:avLst>
          </a:prstGeom>
          <a:solidFill xmlns:a="http://schemas.openxmlformats.org/drawingml/2006/main">
            <a:srgbClr val="E9F3F9"/>
          </a:solidFill>
          <a:ln xmlns:a="http://schemas.openxmlformats.org/drawingml/2006/main" w="9525">
            <a:solidFill>
              <a:srgbClr val="2C6E9F"/>
            </a:solidFill>
          </a:ln>
        </p:spPr>
      </p:sp>
      <p:sp>
        <p:nvSpPr>
          <p:cNvPr id="17" name="">
            <a:extLst xmlns:a="http://schemas.openxmlformats.org/drawingml/2006/main">
              <a:ext uri="{FF2B5EF4-FFF2-40B4-BE49-F238E27FC236}">
                <a16:creationId xmlns:a16="http://schemas.microsoft.com/office/drawing/2014/main" id="{258A4548-C080-4C1B-83EE-81B278B315AD}"/>
              </a:ext>
            </a:extLst>
          </p:cNvPr>
          <p:cNvSpPr>
            <a:spLocks xmlns:a="http://schemas.openxmlformats.org/drawingml/2006/main" noGrp="1"/>
          </p:cNvSpPr>
          <p:nvPr/>
        </p:nvSpPr>
        <p:spPr>
          <a:xfrm xmlns:a="http://schemas.openxmlformats.org/drawingml/2006/main">
            <a:off x="8986838" y="2171700"/>
            <a:ext cx="2271713"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b="1">
                <a:solidFill>
                  <a:srgbClr val="12324A"/>
                </a:solidFill>
                <a:latin typeface="DejaVu Sans"/>
                <a:ea typeface="DejaVu Sans"/>
                <a:cs typeface="DejaVu Sans"/>
              </a:defRPr>
            </a:pPr>
            <a:r>
              <a:rPr sz="1275" b="1">
                <a:solidFill>
                  <a:srgbClr val="12324A"/>
                </a:solidFill>
                <a:latin typeface="DejaVu Sans"/>
                <a:ea typeface="DejaVu Sans"/>
                <a:cs typeface="DejaVu Sans"/>
              </a:rPr>
              <a:t>Decision and conditions</a:t>
            </a:r>
          </a:p>
        </p:txBody>
      </p:sp>
      <p:sp>
        <p:nvSpPr>
          <p:cNvPr id="18" name="">
            <a:extLst xmlns:a="http://schemas.openxmlformats.org/drawingml/2006/main">
              <a:ext uri="{FF2B5EF4-FFF2-40B4-BE49-F238E27FC236}">
                <a16:creationId xmlns:a16="http://schemas.microsoft.com/office/drawing/2014/main" id="{11764A15-CC87-48EA-BC74-C0F0A07188C1}"/>
              </a:ext>
            </a:extLst>
          </p:cNvPr>
          <p:cNvSpPr>
            <a:spLocks xmlns:a="http://schemas.openxmlformats.org/drawingml/2006/main" noGrp="1"/>
          </p:cNvSpPr>
          <p:nvPr/>
        </p:nvSpPr>
        <p:spPr>
          <a:xfrm xmlns:a="http://schemas.openxmlformats.org/drawingml/2006/main">
            <a:off x="8986838" y="2743200"/>
            <a:ext cx="2271713" cy="1123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Proceed, add conditions, pause, narrow, redesign or stop.</a:t>
            </a:r>
          </a:p>
        </p:txBody>
      </p:sp>
      <p:sp>
        <p:nvSpPr>
          <p:cNvPr id="19" name="">
            <a:extLst xmlns:a="http://schemas.openxmlformats.org/drawingml/2006/main">
              <a:ext uri="{FF2B5EF4-FFF2-40B4-BE49-F238E27FC236}">
                <a16:creationId xmlns:a16="http://schemas.microsoft.com/office/drawing/2014/main" id="{B9DCD402-7F08-4BEA-BCAD-933A8A4A0ADE}"/>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D772CA0D-32CF-41BA-B79E-99280FF231D5}"/>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04</a:t>
            </a:r>
          </a:p>
        </p:txBody>
      </p:sp>
    </p:spTree>
    <p:extLst>
      <p:ext uri="{BB962C8B-B14F-4D97-AF65-F5344CB8AC3E}">
        <p14:creationId xmlns:p14="http://schemas.microsoft.com/office/powerpoint/2010/main" val="1492641842"/>
      </p:ext>
    </p:extLst>
  </p:cSld>
</p:sld>
</file>

<file path=ppt/slides/slide40.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A0A27104-1397-4472-A85A-171356B75207}"/>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A3152A5D-821B-483B-B896-25E3C36856C9}"/>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Material design questions to resolve</a:t>
            </a:r>
          </a:p>
        </p:txBody>
      </p:sp>
      <p:sp>
        <p:nvSpPr>
          <p:cNvPr id="3" name="">
            <a:extLst xmlns:a="http://schemas.openxmlformats.org/drawingml/2006/main">
              <a:ext uri="{FF2B5EF4-FFF2-40B4-BE49-F238E27FC236}">
                <a16:creationId xmlns:a16="http://schemas.microsoft.com/office/drawing/2014/main" id="{2D0995C9-3E61-4ACB-8D00-A864DC212878}"/>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D33D0A78-60F6-4A69-861C-E115E8664C9B}"/>
              </a:ext>
            </a:extLst>
          </p:cNvPr>
          <p:cNvSpPr>
            <a:spLocks xmlns:a="http://schemas.openxmlformats.org/drawingml/2006/main" noGrp="1"/>
          </p:cNvSpPr>
          <p:nvPr/>
        </p:nvSpPr>
        <p:spPr>
          <a:xfrm xmlns:a="http://schemas.openxmlformats.org/drawingml/2006/main">
            <a:off x="933450" y="17907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9E3C35"/>
                </a:solidFill>
                <a:latin typeface="DejaVu Sans"/>
                <a:ea typeface="DejaVu Sans"/>
                <a:cs typeface="DejaVu Sans"/>
              </a:defRPr>
            </a:pPr>
            <a:r>
              <a:rPr sz="1125" b="1">
                <a:solidFill>
                  <a:srgbClr val="9E3C35"/>
                </a:solidFill>
                <a:latin typeface="DejaVu Sans"/>
                <a:ea typeface="DejaVu Sans"/>
                <a:cs typeface="DejaVu Sans"/>
              </a:rPr>
              <a:t>Recovery authorization</a:t>
            </a:r>
          </a:p>
        </p:txBody>
      </p:sp>
      <p:sp>
        <p:nvSpPr>
          <p:cNvPr id="5" name="">
            <a:extLst xmlns:a="http://schemas.openxmlformats.org/drawingml/2006/main">
              <a:ext uri="{FF2B5EF4-FFF2-40B4-BE49-F238E27FC236}">
                <a16:creationId xmlns:a16="http://schemas.microsoft.com/office/drawing/2014/main" id="{6A205909-69A7-4D13-94D2-84DB15EA48A7}"/>
              </a:ext>
            </a:extLst>
          </p:cNvPr>
          <p:cNvSpPr>
            <a:spLocks xmlns:a="http://schemas.openxmlformats.org/drawingml/2006/main" noGrp="1"/>
          </p:cNvSpPr>
          <p:nvPr/>
        </p:nvSpPr>
        <p:spPr>
          <a:xfrm xmlns:a="http://schemas.openxmlformats.org/drawingml/2006/main">
            <a:off x="3695700" y="17716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Who may invoke rollback, containment or restoration, under which bounded conditions?</a:t>
            </a:r>
          </a:p>
        </p:txBody>
      </p:sp>
      <p:sp>
        <p:nvSpPr>
          <p:cNvPr id="6" name="">
            <a:extLst xmlns:a="http://schemas.openxmlformats.org/drawingml/2006/main">
              <a:ext uri="{FF2B5EF4-FFF2-40B4-BE49-F238E27FC236}">
                <a16:creationId xmlns:a16="http://schemas.microsoft.com/office/drawing/2014/main" id="{21AE134F-97BE-4165-80A6-1DDD9488ED87}"/>
              </a:ext>
            </a:extLst>
          </p:cNvPr>
          <p:cNvSpPr>
            <a:spLocks xmlns:a="http://schemas.openxmlformats.org/drawingml/2006/main" noGrp="1"/>
          </p:cNvSpPr>
          <p:nvPr/>
        </p:nvSpPr>
        <p:spPr>
          <a:xfrm xmlns:a="http://schemas.openxmlformats.org/drawingml/2006/main">
            <a:off x="933450" y="22574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FC320E36-38C2-40EF-9617-9499FDADE2A8}"/>
              </a:ext>
            </a:extLst>
          </p:cNvPr>
          <p:cNvSpPr>
            <a:spLocks xmlns:a="http://schemas.openxmlformats.org/drawingml/2006/main" noGrp="1"/>
          </p:cNvSpPr>
          <p:nvPr/>
        </p:nvSpPr>
        <p:spPr>
          <a:xfrm xmlns:a="http://schemas.openxmlformats.org/drawingml/2006/main">
            <a:off x="933450" y="26289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9E3C35"/>
                </a:solidFill>
                <a:latin typeface="DejaVu Sans"/>
                <a:ea typeface="DejaVu Sans"/>
                <a:cs typeface="DejaVu Sans"/>
              </a:defRPr>
            </a:pPr>
            <a:r>
              <a:rPr sz="1125" b="1">
                <a:solidFill>
                  <a:srgbClr val="9E3C35"/>
                </a:solidFill>
                <a:latin typeface="DejaVu Sans"/>
                <a:ea typeface="DejaVu Sans"/>
                <a:cs typeface="DejaVu Sans"/>
              </a:rPr>
              <a:t>Execution identity</a:t>
            </a:r>
          </a:p>
        </p:txBody>
      </p:sp>
      <p:sp>
        <p:nvSpPr>
          <p:cNvPr id="8" name="">
            <a:extLst xmlns:a="http://schemas.openxmlformats.org/drawingml/2006/main">
              <a:ext uri="{FF2B5EF4-FFF2-40B4-BE49-F238E27FC236}">
                <a16:creationId xmlns:a16="http://schemas.microsoft.com/office/drawing/2014/main" id="{2C3EA0E7-52D2-446B-BE79-3032AC44FED6}"/>
              </a:ext>
            </a:extLst>
          </p:cNvPr>
          <p:cNvSpPr>
            <a:spLocks xmlns:a="http://schemas.openxmlformats.org/drawingml/2006/main" noGrp="1"/>
          </p:cNvSpPr>
          <p:nvPr/>
        </p:nvSpPr>
        <p:spPr>
          <a:xfrm xmlns:a="http://schemas.openxmlformats.org/drawingml/2006/main">
            <a:off x="3695700" y="26098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Which accountable identity acts at the destination, and how is delegation traceable?</a:t>
            </a:r>
          </a:p>
        </p:txBody>
      </p:sp>
      <p:sp>
        <p:nvSpPr>
          <p:cNvPr id="9" name="">
            <a:extLst xmlns:a="http://schemas.openxmlformats.org/drawingml/2006/main">
              <a:ext uri="{FF2B5EF4-FFF2-40B4-BE49-F238E27FC236}">
                <a16:creationId xmlns:a16="http://schemas.microsoft.com/office/drawing/2014/main" id="{53ADB584-FFFB-4570-90ED-42C0F9531B6F}"/>
              </a:ext>
            </a:extLst>
          </p:cNvPr>
          <p:cNvSpPr>
            <a:spLocks xmlns:a="http://schemas.openxmlformats.org/drawingml/2006/main" noGrp="1"/>
          </p:cNvSpPr>
          <p:nvPr/>
        </p:nvSpPr>
        <p:spPr>
          <a:xfrm xmlns:a="http://schemas.openxmlformats.org/drawingml/2006/main">
            <a:off x="933450" y="30956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4E8199C4-11BB-4A71-A76C-14EA30C05D32}"/>
              </a:ext>
            </a:extLst>
          </p:cNvPr>
          <p:cNvSpPr>
            <a:spLocks xmlns:a="http://schemas.openxmlformats.org/drawingml/2006/main" noGrp="1"/>
          </p:cNvSpPr>
          <p:nvPr/>
        </p:nvSpPr>
        <p:spPr>
          <a:xfrm xmlns:a="http://schemas.openxmlformats.org/drawingml/2006/main">
            <a:off x="933450" y="34671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9E3C35"/>
                </a:solidFill>
                <a:latin typeface="DejaVu Sans"/>
                <a:ea typeface="DejaVu Sans"/>
                <a:cs typeface="DejaVu Sans"/>
              </a:defRPr>
            </a:pPr>
            <a:r>
              <a:rPr sz="1125" b="1">
                <a:solidFill>
                  <a:srgbClr val="9E3C35"/>
                </a:solidFill>
                <a:latin typeface="DejaVu Sans"/>
                <a:ea typeface="DejaVu Sans"/>
                <a:cs typeface="DejaVu Sans"/>
              </a:rPr>
              <a:t>Approval binding</a:t>
            </a:r>
          </a:p>
        </p:txBody>
      </p:sp>
      <p:sp>
        <p:nvSpPr>
          <p:cNvPr id="11" name="">
            <a:extLst xmlns:a="http://schemas.openxmlformats.org/drawingml/2006/main">
              <a:ext uri="{FF2B5EF4-FFF2-40B4-BE49-F238E27FC236}">
                <a16:creationId xmlns:a16="http://schemas.microsoft.com/office/drawing/2014/main" id="{5A56A5BF-80FD-439E-83DF-A66F6C1C6208}"/>
              </a:ext>
            </a:extLst>
          </p:cNvPr>
          <p:cNvSpPr>
            <a:spLocks xmlns:a="http://schemas.openxmlformats.org/drawingml/2006/main" noGrp="1"/>
          </p:cNvSpPr>
          <p:nvPr/>
        </p:nvSpPr>
        <p:spPr>
          <a:xfrm xmlns:a="http://schemas.openxmlformats.org/drawingml/2006/main">
            <a:off x="3695700" y="34480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How does a human view and approve the exact target, scope and material parameters?</a:t>
            </a:r>
          </a:p>
        </p:txBody>
      </p:sp>
      <p:sp>
        <p:nvSpPr>
          <p:cNvPr id="12" name="">
            <a:extLst xmlns:a="http://schemas.openxmlformats.org/drawingml/2006/main">
              <a:ext uri="{FF2B5EF4-FFF2-40B4-BE49-F238E27FC236}">
                <a16:creationId xmlns:a16="http://schemas.microsoft.com/office/drawing/2014/main" id="{F414DDFC-7567-44C7-A68F-621033D265F0}"/>
              </a:ext>
            </a:extLst>
          </p:cNvPr>
          <p:cNvSpPr>
            <a:spLocks xmlns:a="http://schemas.openxmlformats.org/drawingml/2006/main" noGrp="1"/>
          </p:cNvSpPr>
          <p:nvPr/>
        </p:nvSpPr>
        <p:spPr>
          <a:xfrm xmlns:a="http://schemas.openxmlformats.org/drawingml/2006/main">
            <a:off x="933450" y="39338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3" name="">
            <a:extLst xmlns:a="http://schemas.openxmlformats.org/drawingml/2006/main">
              <a:ext uri="{FF2B5EF4-FFF2-40B4-BE49-F238E27FC236}">
                <a16:creationId xmlns:a16="http://schemas.microsoft.com/office/drawing/2014/main" id="{B1483BF7-26AE-46A7-BB28-13382CBB5CF4}"/>
              </a:ext>
            </a:extLst>
          </p:cNvPr>
          <p:cNvSpPr>
            <a:spLocks xmlns:a="http://schemas.openxmlformats.org/drawingml/2006/main" noGrp="1"/>
          </p:cNvSpPr>
          <p:nvPr/>
        </p:nvSpPr>
        <p:spPr>
          <a:xfrm xmlns:a="http://schemas.openxmlformats.org/drawingml/2006/main">
            <a:off x="933450" y="43053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9E3C35"/>
                </a:solidFill>
                <a:latin typeface="DejaVu Sans"/>
                <a:ea typeface="DejaVu Sans"/>
                <a:cs typeface="DejaVu Sans"/>
              </a:defRPr>
            </a:pPr>
            <a:r>
              <a:rPr sz="1125" b="1">
                <a:solidFill>
                  <a:srgbClr val="9E3C35"/>
                </a:solidFill>
                <a:latin typeface="DejaVu Sans"/>
                <a:ea typeface="DejaVu Sans"/>
                <a:cs typeface="DejaVu Sans"/>
              </a:rPr>
              <a:t>Enforcement telemetry</a:t>
            </a:r>
          </a:p>
        </p:txBody>
      </p:sp>
      <p:sp>
        <p:nvSpPr>
          <p:cNvPr id="14" name="">
            <a:extLst xmlns:a="http://schemas.openxmlformats.org/drawingml/2006/main">
              <a:ext uri="{FF2B5EF4-FFF2-40B4-BE49-F238E27FC236}">
                <a16:creationId xmlns:a16="http://schemas.microsoft.com/office/drawing/2014/main" id="{D9B6CEC5-F029-4F6B-B5D6-A04197E4C0EA}"/>
              </a:ext>
            </a:extLst>
          </p:cNvPr>
          <p:cNvSpPr>
            <a:spLocks xmlns:a="http://schemas.openxmlformats.org/drawingml/2006/main" noGrp="1"/>
          </p:cNvSpPr>
          <p:nvPr/>
        </p:nvSpPr>
        <p:spPr>
          <a:xfrm xmlns:a="http://schemas.openxmlformats.org/drawingml/2006/main">
            <a:off x="3695700" y="42862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How do allow, hold and deny decisions enter the evidence and investigation path?</a:t>
            </a:r>
          </a:p>
        </p:txBody>
      </p:sp>
      <p:sp>
        <p:nvSpPr>
          <p:cNvPr id="15" name="">
            <a:extLst xmlns:a="http://schemas.openxmlformats.org/drawingml/2006/main">
              <a:ext uri="{FF2B5EF4-FFF2-40B4-BE49-F238E27FC236}">
                <a16:creationId xmlns:a16="http://schemas.microsoft.com/office/drawing/2014/main" id="{4D54A94A-C682-4D2E-A2C2-09EC27123C4A}"/>
              </a:ext>
            </a:extLst>
          </p:cNvPr>
          <p:cNvSpPr>
            <a:spLocks xmlns:a="http://schemas.openxmlformats.org/drawingml/2006/main" noGrp="1"/>
          </p:cNvSpPr>
          <p:nvPr/>
        </p:nvSpPr>
        <p:spPr>
          <a:xfrm xmlns:a="http://schemas.openxmlformats.org/drawingml/2006/main">
            <a:off x="933450" y="47720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0E0C5F8A-EE53-4C0F-B776-4C4C5645F90D}"/>
              </a:ext>
            </a:extLst>
          </p:cNvPr>
          <p:cNvSpPr>
            <a:spLocks xmlns:a="http://schemas.openxmlformats.org/drawingml/2006/main" noGrp="1"/>
          </p:cNvSpPr>
          <p:nvPr/>
        </p:nvSpPr>
        <p:spPr>
          <a:xfrm xmlns:a="http://schemas.openxmlformats.org/drawingml/2006/main">
            <a:off x="933450" y="51435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9E3C35"/>
                </a:solidFill>
                <a:latin typeface="DejaVu Sans"/>
                <a:ea typeface="DejaVu Sans"/>
                <a:cs typeface="DejaVu Sans"/>
              </a:defRPr>
            </a:pPr>
            <a:r>
              <a:rPr sz="1125" b="1">
                <a:solidFill>
                  <a:srgbClr val="9E3C35"/>
                </a:solidFill>
                <a:latin typeface="DejaVu Sans"/>
                <a:ea typeface="DejaVu Sans"/>
                <a:cs typeface="DejaVu Sans"/>
              </a:rPr>
              <a:t>AI unavailable or manipulated</a:t>
            </a:r>
          </a:p>
        </p:txBody>
      </p:sp>
      <p:sp>
        <p:nvSpPr>
          <p:cNvPr id="17" name="">
            <a:extLst xmlns:a="http://schemas.openxmlformats.org/drawingml/2006/main">
              <a:ext uri="{FF2B5EF4-FFF2-40B4-BE49-F238E27FC236}">
                <a16:creationId xmlns:a16="http://schemas.microsoft.com/office/drawing/2014/main" id="{44F4EE26-CC41-4343-915D-DE350B969067}"/>
              </a:ext>
            </a:extLst>
          </p:cNvPr>
          <p:cNvSpPr>
            <a:spLocks xmlns:a="http://schemas.openxmlformats.org/drawingml/2006/main" noGrp="1"/>
          </p:cNvSpPr>
          <p:nvPr/>
        </p:nvSpPr>
        <p:spPr>
          <a:xfrm xmlns:a="http://schemas.openxmlformats.org/drawingml/2006/main">
            <a:off x="3695700" y="51244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How do people continue essential work and retain authority when AI assistance cannot be trusted?</a:t>
            </a:r>
          </a:p>
        </p:txBody>
      </p:sp>
      <p:sp>
        <p:nvSpPr>
          <p:cNvPr id="18" name="">
            <a:extLst xmlns:a="http://schemas.openxmlformats.org/drawingml/2006/main">
              <a:ext uri="{FF2B5EF4-FFF2-40B4-BE49-F238E27FC236}">
                <a16:creationId xmlns:a16="http://schemas.microsoft.com/office/drawing/2014/main" id="{8C3638D2-65E2-441F-BC8C-A2BF6266A7E2}"/>
              </a:ext>
            </a:extLst>
          </p:cNvPr>
          <p:cNvSpPr>
            <a:spLocks xmlns:a="http://schemas.openxmlformats.org/drawingml/2006/main" noGrp="1"/>
          </p:cNvSpPr>
          <p:nvPr/>
        </p:nvSpPr>
        <p:spPr>
          <a:xfrm xmlns:a="http://schemas.openxmlformats.org/drawingml/2006/main">
            <a:off x="933450" y="56102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9" name="">
            <a:extLst xmlns:a="http://schemas.openxmlformats.org/drawingml/2006/main">
              <a:ext uri="{FF2B5EF4-FFF2-40B4-BE49-F238E27FC236}">
                <a16:creationId xmlns:a16="http://schemas.microsoft.com/office/drawing/2014/main" id="{67B3F6EE-05D2-4E85-887D-38E5CD4E56D5}"/>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946FDA38-89EC-4564-BCDF-5295E0D5E382}"/>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40</a:t>
            </a:r>
          </a:p>
        </p:txBody>
      </p:sp>
    </p:spTree>
    <p:extLst>
      <p:ext uri="{BB962C8B-B14F-4D97-AF65-F5344CB8AC3E}">
        <p14:creationId xmlns:p14="http://schemas.microsoft.com/office/powerpoint/2010/main" val="1617076273"/>
      </p:ext>
    </p:extLst>
  </p:cSld>
</p:sld>
</file>

<file path=ppt/slides/slide41.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8" name="">
            <a:extLst xmlns:a="http://schemas.openxmlformats.org/drawingml/2006/main">
              <a:ext uri="{FF2B5EF4-FFF2-40B4-BE49-F238E27FC236}">
                <a16:creationId xmlns:a16="http://schemas.microsoft.com/office/drawing/2014/main" id="{FE2C8FC0-EC1D-4D1B-B64C-221AFAC334F2}"/>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29EBDE72-E657-4C27-83D4-1651DE72E1B4}"/>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Limits of the reference series</a:t>
            </a:r>
          </a:p>
        </p:txBody>
      </p:sp>
      <p:sp>
        <p:nvSpPr>
          <p:cNvPr id="3" name="">
            <a:extLst xmlns:a="http://schemas.openxmlformats.org/drawingml/2006/main">
              <a:ext uri="{FF2B5EF4-FFF2-40B4-BE49-F238E27FC236}">
                <a16:creationId xmlns:a16="http://schemas.microsoft.com/office/drawing/2014/main" id="{8CB05F59-7BA4-4B85-9AD9-570ACE3E4001}"/>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910BCCE5-A789-4C65-B265-7529F66E101C}"/>
              </a:ext>
            </a:extLst>
          </p:cNvPr>
          <p:cNvSpPr>
            <a:spLocks xmlns:a="http://schemas.openxmlformats.org/drawingml/2006/main" noGrp="1"/>
          </p:cNvSpPr>
          <p:nvPr/>
        </p:nvSpPr>
        <p:spPr>
          <a:xfrm xmlns:a="http://schemas.openxmlformats.org/drawingml/2006/main">
            <a:off x="762000" y="1666875"/>
            <a:ext cx="3333750" cy="2571750"/>
          </a:xfrm>
          <a:prstGeom xmlns:a="http://schemas.openxmlformats.org/drawingml/2006/main" prst="roundRect">
            <a:avLst>
              <a:gd name="adj" fmla="val 2963"/>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945EFF52-F42F-4DBD-BEE3-B97B14061435}"/>
              </a:ext>
            </a:extLst>
          </p:cNvPr>
          <p:cNvSpPr>
            <a:spLocks xmlns:a="http://schemas.openxmlformats.org/drawingml/2006/main" noGrp="1"/>
          </p:cNvSpPr>
          <p:nvPr/>
        </p:nvSpPr>
        <p:spPr>
          <a:xfrm xmlns:a="http://schemas.openxmlformats.org/drawingml/2006/main">
            <a:off x="762000" y="1666875"/>
            <a:ext cx="66675" cy="25717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F0B37C44-8143-4963-86FD-3E0238EDD25A}"/>
              </a:ext>
            </a:extLst>
          </p:cNvPr>
          <p:cNvSpPr>
            <a:spLocks xmlns:a="http://schemas.openxmlformats.org/drawingml/2006/main" noGrp="1"/>
          </p:cNvSpPr>
          <p:nvPr/>
        </p:nvSpPr>
        <p:spPr>
          <a:xfrm xmlns:a="http://schemas.openxmlformats.org/drawingml/2006/main">
            <a:off x="990600" y="1838325"/>
            <a:ext cx="2933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Logical, not physical</a:t>
            </a:r>
          </a:p>
        </p:txBody>
      </p:sp>
      <p:sp>
        <p:nvSpPr>
          <p:cNvPr id="7" name="">
            <a:extLst xmlns:a="http://schemas.openxmlformats.org/drawingml/2006/main">
              <a:ext uri="{FF2B5EF4-FFF2-40B4-BE49-F238E27FC236}">
                <a16:creationId xmlns:a16="http://schemas.microsoft.com/office/drawing/2014/main" id="{1834F6B9-E134-46ED-8715-7E7348385FBD}"/>
              </a:ext>
            </a:extLst>
          </p:cNvPr>
          <p:cNvSpPr>
            <a:spLocks xmlns:a="http://schemas.openxmlformats.org/drawingml/2006/main" noGrp="1"/>
          </p:cNvSpPr>
          <p:nvPr/>
        </p:nvSpPr>
        <p:spPr>
          <a:xfrm xmlns:a="http://schemas.openxmlformats.org/drawingml/2006/main">
            <a:off x="990600" y="2524125"/>
            <a:ext cx="293370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A box may map to several services. The diagrams do not prescribe topology, product or network placement.</a:t>
            </a:r>
          </a:p>
        </p:txBody>
      </p:sp>
      <p:sp>
        <p:nvSpPr>
          <p:cNvPr id="8" name="">
            <a:extLst xmlns:a="http://schemas.openxmlformats.org/drawingml/2006/main">
              <a:ext uri="{FF2B5EF4-FFF2-40B4-BE49-F238E27FC236}">
                <a16:creationId xmlns:a16="http://schemas.microsoft.com/office/drawing/2014/main" id="{E9F7BED1-79D3-4798-8535-A84C5779511E}"/>
              </a:ext>
            </a:extLst>
          </p:cNvPr>
          <p:cNvSpPr>
            <a:spLocks xmlns:a="http://schemas.openxmlformats.org/drawingml/2006/main" noGrp="1"/>
          </p:cNvSpPr>
          <p:nvPr/>
        </p:nvSpPr>
        <p:spPr>
          <a:xfrm xmlns:a="http://schemas.openxmlformats.org/drawingml/2006/main">
            <a:off x="4429125" y="1666875"/>
            <a:ext cx="3333750" cy="2571750"/>
          </a:xfrm>
          <a:prstGeom xmlns:a="http://schemas.openxmlformats.org/drawingml/2006/main" prst="roundRect">
            <a:avLst>
              <a:gd name="adj" fmla="val 2963"/>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47295B08-C337-4523-BFAC-6CA346AE6766}"/>
              </a:ext>
            </a:extLst>
          </p:cNvPr>
          <p:cNvSpPr>
            <a:spLocks xmlns:a="http://schemas.openxmlformats.org/drawingml/2006/main" noGrp="1"/>
          </p:cNvSpPr>
          <p:nvPr/>
        </p:nvSpPr>
        <p:spPr>
          <a:xfrm xmlns:a="http://schemas.openxmlformats.org/drawingml/2006/main">
            <a:off x="4429125" y="1666875"/>
            <a:ext cx="66675" cy="25717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0C59A923-063D-4C4D-88BB-1CD08BC35E2B}"/>
              </a:ext>
            </a:extLst>
          </p:cNvPr>
          <p:cNvSpPr>
            <a:spLocks xmlns:a="http://schemas.openxmlformats.org/drawingml/2006/main" noGrp="1"/>
          </p:cNvSpPr>
          <p:nvPr/>
        </p:nvSpPr>
        <p:spPr>
          <a:xfrm xmlns:a="http://schemas.openxmlformats.org/drawingml/2006/main">
            <a:off x="4657725" y="1838325"/>
            <a:ext cx="2933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Cybersecurity scope</a:t>
            </a:r>
          </a:p>
        </p:txBody>
      </p:sp>
      <p:sp>
        <p:nvSpPr>
          <p:cNvPr id="11" name="">
            <a:extLst xmlns:a="http://schemas.openxmlformats.org/drawingml/2006/main">
              <a:ext uri="{FF2B5EF4-FFF2-40B4-BE49-F238E27FC236}">
                <a16:creationId xmlns:a16="http://schemas.microsoft.com/office/drawing/2014/main" id="{3EA0AC27-2D11-4A74-9266-B47CFF86AB12}"/>
              </a:ext>
            </a:extLst>
          </p:cNvPr>
          <p:cNvSpPr>
            <a:spLocks xmlns:a="http://schemas.openxmlformats.org/drawingml/2006/main" noGrp="1"/>
          </p:cNvSpPr>
          <p:nvPr/>
        </p:nvSpPr>
        <p:spPr>
          <a:xfrm xmlns:a="http://schemas.openxmlformats.org/drawingml/2006/main">
            <a:off x="4657725" y="2524125"/>
            <a:ext cx="293370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Governance is broader than cyber. Privacy, safety, reliability and other expertise retain their own decisions.</a:t>
            </a:r>
          </a:p>
        </p:txBody>
      </p:sp>
      <p:sp>
        <p:nvSpPr>
          <p:cNvPr id="12" name="">
            <a:extLst xmlns:a="http://schemas.openxmlformats.org/drawingml/2006/main">
              <a:ext uri="{FF2B5EF4-FFF2-40B4-BE49-F238E27FC236}">
                <a16:creationId xmlns:a16="http://schemas.microsoft.com/office/drawing/2014/main" id="{4D051945-A0A3-463C-AD5F-1FF3314A1EC5}"/>
              </a:ext>
            </a:extLst>
          </p:cNvPr>
          <p:cNvSpPr>
            <a:spLocks xmlns:a="http://schemas.openxmlformats.org/drawingml/2006/main" noGrp="1"/>
          </p:cNvSpPr>
          <p:nvPr/>
        </p:nvSpPr>
        <p:spPr>
          <a:xfrm xmlns:a="http://schemas.openxmlformats.org/drawingml/2006/main">
            <a:off x="8096250" y="1666875"/>
            <a:ext cx="3333750" cy="2571750"/>
          </a:xfrm>
          <a:prstGeom xmlns:a="http://schemas.openxmlformats.org/drawingml/2006/main" prst="roundRect">
            <a:avLst>
              <a:gd name="adj" fmla="val 2963"/>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40295DB9-1897-4847-9178-692A3A6593BF}"/>
              </a:ext>
            </a:extLst>
          </p:cNvPr>
          <p:cNvSpPr>
            <a:spLocks xmlns:a="http://schemas.openxmlformats.org/drawingml/2006/main" noGrp="1"/>
          </p:cNvSpPr>
          <p:nvPr/>
        </p:nvSpPr>
        <p:spPr>
          <a:xfrm xmlns:a="http://schemas.openxmlformats.org/drawingml/2006/main">
            <a:off x="8096250" y="1666875"/>
            <a:ext cx="66675" cy="25717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E60BEF11-B81C-4935-9FF0-70C255EBDEEB}"/>
              </a:ext>
            </a:extLst>
          </p:cNvPr>
          <p:cNvSpPr>
            <a:spLocks xmlns:a="http://schemas.openxmlformats.org/drawingml/2006/main" noGrp="1"/>
          </p:cNvSpPr>
          <p:nvPr/>
        </p:nvSpPr>
        <p:spPr>
          <a:xfrm xmlns:a="http://schemas.openxmlformats.org/drawingml/2006/main">
            <a:off x="8324850" y="1838325"/>
            <a:ext cx="2933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Evidence before confidence</a:t>
            </a:r>
          </a:p>
        </p:txBody>
      </p:sp>
      <p:sp>
        <p:nvSpPr>
          <p:cNvPr id="15" name="">
            <a:extLst xmlns:a="http://schemas.openxmlformats.org/drawingml/2006/main">
              <a:ext uri="{FF2B5EF4-FFF2-40B4-BE49-F238E27FC236}">
                <a16:creationId xmlns:a16="http://schemas.microsoft.com/office/drawing/2014/main" id="{3D96694D-9996-4125-AF87-217825168E4F}"/>
              </a:ext>
            </a:extLst>
          </p:cNvPr>
          <p:cNvSpPr>
            <a:spLocks xmlns:a="http://schemas.openxmlformats.org/drawingml/2006/main" noGrp="1"/>
          </p:cNvSpPr>
          <p:nvPr/>
        </p:nvSpPr>
        <p:spPr>
          <a:xfrm xmlns:a="http://schemas.openxmlformats.org/drawingml/2006/main">
            <a:off x="8324850" y="2524125"/>
            <a:ext cx="2933700" cy="1562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A model explanation, tool acknowledgement or favorable demonstration does not establish local effectiveness.</a:t>
            </a:r>
          </a:p>
        </p:txBody>
      </p:sp>
      <p:sp>
        <p:nvSpPr>
          <p:cNvPr id="16" name="">
            <a:extLst xmlns:a="http://schemas.openxmlformats.org/drawingml/2006/main">
              <a:ext uri="{FF2B5EF4-FFF2-40B4-BE49-F238E27FC236}">
                <a16:creationId xmlns:a16="http://schemas.microsoft.com/office/drawing/2014/main" id="{E7A0ED40-6AC3-4C03-91F6-86D56BF80972}"/>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7" name="">
            <a:extLst xmlns:a="http://schemas.openxmlformats.org/drawingml/2006/main">
              <a:ext uri="{FF2B5EF4-FFF2-40B4-BE49-F238E27FC236}">
                <a16:creationId xmlns:a16="http://schemas.microsoft.com/office/drawing/2014/main" id="{CF9BCF46-6B13-4BCE-BF58-34F9BA736547}"/>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41</a:t>
            </a:r>
          </a:p>
        </p:txBody>
      </p:sp>
    </p:spTree>
    <p:extLst>
      <p:ext uri="{BB962C8B-B14F-4D97-AF65-F5344CB8AC3E}">
        <p14:creationId xmlns:p14="http://schemas.microsoft.com/office/powerpoint/2010/main" val="2061533501"/>
      </p:ext>
    </p:extLst>
  </p:cSld>
</p:sld>
</file>

<file path=ppt/slides/slide42.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1" name="">
            <a:extLst xmlns:a="http://schemas.openxmlformats.org/drawingml/2006/main">
              <a:ext uri="{FF2B5EF4-FFF2-40B4-BE49-F238E27FC236}">
                <a16:creationId xmlns:a16="http://schemas.microsoft.com/office/drawing/2014/main" id="{3613C053-EDEE-4B86-9601-9E0097D039AB}"/>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574203A0-EC0E-47A4-8C05-2C6F3D2E8A22}"/>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Appendix: terms used in this deck</a:t>
            </a:r>
          </a:p>
        </p:txBody>
      </p:sp>
      <p:sp>
        <p:nvSpPr>
          <p:cNvPr id="3" name="">
            <a:extLst xmlns:a="http://schemas.openxmlformats.org/drawingml/2006/main">
              <a:ext uri="{FF2B5EF4-FFF2-40B4-BE49-F238E27FC236}">
                <a16:creationId xmlns:a16="http://schemas.microsoft.com/office/drawing/2014/main" id="{2308DEAE-4662-463C-92A6-295E7799B5E8}"/>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48C61381-123B-4F89-A225-000A01897532}"/>
              </a:ext>
            </a:extLst>
          </p:cNvPr>
          <p:cNvSpPr>
            <a:spLocks xmlns:a="http://schemas.openxmlformats.org/drawingml/2006/main" noGrp="1"/>
          </p:cNvSpPr>
          <p:nvPr/>
        </p:nvSpPr>
        <p:spPr>
          <a:xfrm xmlns:a="http://schemas.openxmlformats.org/drawingml/2006/main">
            <a:off x="933450" y="17145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2C6E9F"/>
                </a:solidFill>
                <a:latin typeface="DejaVu Sans"/>
                <a:ea typeface="DejaVu Sans"/>
                <a:cs typeface="DejaVu Sans"/>
              </a:defRPr>
            </a:pPr>
            <a:r>
              <a:rPr sz="1125" b="1">
                <a:solidFill>
                  <a:srgbClr val="2C6E9F"/>
                </a:solidFill>
                <a:latin typeface="DejaVu Sans"/>
                <a:ea typeface="DejaVu Sans"/>
                <a:cs typeface="DejaVu Sans"/>
              </a:rPr>
              <a:t>Authorization</a:t>
            </a:r>
          </a:p>
        </p:txBody>
      </p:sp>
      <p:sp>
        <p:nvSpPr>
          <p:cNvPr id="5" name="">
            <a:extLst xmlns:a="http://schemas.openxmlformats.org/drawingml/2006/main">
              <a:ext uri="{FF2B5EF4-FFF2-40B4-BE49-F238E27FC236}">
                <a16:creationId xmlns:a16="http://schemas.microsoft.com/office/drawing/2014/main" id="{C8CA1AF5-9E2F-43D9-BF85-28218015563B}"/>
              </a:ext>
            </a:extLst>
          </p:cNvPr>
          <p:cNvSpPr>
            <a:spLocks xmlns:a="http://schemas.openxmlformats.org/drawingml/2006/main" noGrp="1"/>
          </p:cNvSpPr>
          <p:nvPr/>
        </p:nvSpPr>
        <p:spPr>
          <a:xfrm xmlns:a="http://schemas.openxmlformats.org/drawingml/2006/main">
            <a:off x="3695700" y="16954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Deciding whether an identity may perform an action on a target in the current context.</a:t>
            </a:r>
          </a:p>
        </p:txBody>
      </p:sp>
      <p:sp>
        <p:nvSpPr>
          <p:cNvPr id="6" name="">
            <a:extLst xmlns:a="http://schemas.openxmlformats.org/drawingml/2006/main">
              <a:ext uri="{FF2B5EF4-FFF2-40B4-BE49-F238E27FC236}">
                <a16:creationId xmlns:a16="http://schemas.microsoft.com/office/drawing/2014/main" id="{95FCA2E8-1E99-41E4-89A6-3E8FF93BC33B}"/>
              </a:ext>
            </a:extLst>
          </p:cNvPr>
          <p:cNvSpPr>
            <a:spLocks xmlns:a="http://schemas.openxmlformats.org/drawingml/2006/main" noGrp="1"/>
          </p:cNvSpPr>
          <p:nvPr/>
        </p:nvSpPr>
        <p:spPr>
          <a:xfrm xmlns:a="http://schemas.openxmlformats.org/drawingml/2006/main">
            <a:off x="933450" y="21812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7" name="">
            <a:extLst xmlns:a="http://schemas.openxmlformats.org/drawingml/2006/main">
              <a:ext uri="{FF2B5EF4-FFF2-40B4-BE49-F238E27FC236}">
                <a16:creationId xmlns:a16="http://schemas.microsoft.com/office/drawing/2014/main" id="{E9725CDC-CE26-4093-A62C-A9A0D595076B}"/>
              </a:ext>
            </a:extLst>
          </p:cNvPr>
          <p:cNvSpPr>
            <a:spLocks xmlns:a="http://schemas.openxmlformats.org/drawingml/2006/main" noGrp="1"/>
          </p:cNvSpPr>
          <p:nvPr/>
        </p:nvSpPr>
        <p:spPr>
          <a:xfrm xmlns:a="http://schemas.openxmlformats.org/drawingml/2006/main">
            <a:off x="933450" y="24574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2C6E9F"/>
                </a:solidFill>
                <a:latin typeface="DejaVu Sans"/>
                <a:ea typeface="DejaVu Sans"/>
                <a:cs typeface="DejaVu Sans"/>
              </a:defRPr>
            </a:pPr>
            <a:r>
              <a:rPr sz="1125" b="1">
                <a:solidFill>
                  <a:srgbClr val="2C6E9F"/>
                </a:solidFill>
                <a:latin typeface="DejaVu Sans"/>
                <a:ea typeface="DejaVu Sans"/>
                <a:cs typeface="DejaVu Sans"/>
              </a:rPr>
              <a:t>Non-human identity</a:t>
            </a:r>
          </a:p>
        </p:txBody>
      </p:sp>
      <p:sp>
        <p:nvSpPr>
          <p:cNvPr id="8" name="">
            <a:extLst xmlns:a="http://schemas.openxmlformats.org/drawingml/2006/main">
              <a:ext uri="{FF2B5EF4-FFF2-40B4-BE49-F238E27FC236}">
                <a16:creationId xmlns:a16="http://schemas.microsoft.com/office/drawing/2014/main" id="{0DDEEF4F-6904-4465-8CA8-8E523F4C7810}"/>
              </a:ext>
            </a:extLst>
          </p:cNvPr>
          <p:cNvSpPr>
            <a:spLocks xmlns:a="http://schemas.openxmlformats.org/drawingml/2006/main" noGrp="1"/>
          </p:cNvSpPr>
          <p:nvPr/>
        </p:nvSpPr>
        <p:spPr>
          <a:xfrm xmlns:a="http://schemas.openxmlformats.org/drawingml/2006/main">
            <a:off x="3695700" y="24384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An identity assigned to an application or automated workflow.</a:t>
            </a:r>
          </a:p>
        </p:txBody>
      </p:sp>
      <p:sp>
        <p:nvSpPr>
          <p:cNvPr id="9" name="">
            <a:extLst xmlns:a="http://schemas.openxmlformats.org/drawingml/2006/main">
              <a:ext uri="{FF2B5EF4-FFF2-40B4-BE49-F238E27FC236}">
                <a16:creationId xmlns:a16="http://schemas.microsoft.com/office/drawing/2014/main" id="{ADC35C2B-CC09-4012-8A69-D561BA9F550C}"/>
              </a:ext>
            </a:extLst>
          </p:cNvPr>
          <p:cNvSpPr>
            <a:spLocks xmlns:a="http://schemas.openxmlformats.org/drawingml/2006/main" noGrp="1"/>
          </p:cNvSpPr>
          <p:nvPr/>
        </p:nvSpPr>
        <p:spPr>
          <a:xfrm xmlns:a="http://schemas.openxmlformats.org/drawingml/2006/main">
            <a:off x="933450" y="29241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0F3E66AB-50CB-4F77-B1BA-9B465B8803AF}"/>
              </a:ext>
            </a:extLst>
          </p:cNvPr>
          <p:cNvSpPr>
            <a:spLocks xmlns:a="http://schemas.openxmlformats.org/drawingml/2006/main" noGrp="1"/>
          </p:cNvSpPr>
          <p:nvPr/>
        </p:nvSpPr>
        <p:spPr>
          <a:xfrm xmlns:a="http://schemas.openxmlformats.org/drawingml/2006/main">
            <a:off x="933450" y="32004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D98916"/>
                </a:solidFill>
                <a:latin typeface="DejaVu Sans"/>
                <a:ea typeface="DejaVu Sans"/>
                <a:cs typeface="DejaVu Sans"/>
              </a:defRPr>
            </a:pPr>
            <a:r>
              <a:rPr sz="1125" b="1">
                <a:solidFill>
                  <a:srgbClr val="D98916"/>
                </a:solidFill>
                <a:latin typeface="DejaVu Sans"/>
                <a:ea typeface="DejaVu Sans"/>
                <a:cs typeface="DejaVu Sans"/>
              </a:rPr>
              <a:t>Prompt injection</a:t>
            </a:r>
          </a:p>
        </p:txBody>
      </p:sp>
      <p:sp>
        <p:nvSpPr>
          <p:cNvPr id="11" name="">
            <a:extLst xmlns:a="http://schemas.openxmlformats.org/drawingml/2006/main">
              <a:ext uri="{FF2B5EF4-FFF2-40B4-BE49-F238E27FC236}">
                <a16:creationId xmlns:a16="http://schemas.microsoft.com/office/drawing/2014/main" id="{9D8F5503-F53E-4DE3-9781-567DF261F4F8}"/>
              </a:ext>
            </a:extLst>
          </p:cNvPr>
          <p:cNvSpPr>
            <a:spLocks xmlns:a="http://schemas.openxmlformats.org/drawingml/2006/main" noGrp="1"/>
          </p:cNvSpPr>
          <p:nvPr/>
        </p:nvSpPr>
        <p:spPr>
          <a:xfrm xmlns:a="http://schemas.openxmlformats.org/drawingml/2006/main">
            <a:off x="3695700" y="31813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Untrusted content that tries to redirect an AI workflow or misuse its permitted access.</a:t>
            </a:r>
          </a:p>
        </p:txBody>
      </p:sp>
      <p:sp>
        <p:nvSpPr>
          <p:cNvPr id="12" name="">
            <a:extLst xmlns:a="http://schemas.openxmlformats.org/drawingml/2006/main">
              <a:ext uri="{FF2B5EF4-FFF2-40B4-BE49-F238E27FC236}">
                <a16:creationId xmlns:a16="http://schemas.microsoft.com/office/drawing/2014/main" id="{6BB32B78-F7DE-445D-9FF8-2B2775C6F75E}"/>
              </a:ext>
            </a:extLst>
          </p:cNvPr>
          <p:cNvSpPr>
            <a:spLocks xmlns:a="http://schemas.openxmlformats.org/drawingml/2006/main" noGrp="1"/>
          </p:cNvSpPr>
          <p:nvPr/>
        </p:nvSpPr>
        <p:spPr>
          <a:xfrm xmlns:a="http://schemas.openxmlformats.org/drawingml/2006/main">
            <a:off x="933450" y="36671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3" name="">
            <a:extLst xmlns:a="http://schemas.openxmlformats.org/drawingml/2006/main">
              <a:ext uri="{FF2B5EF4-FFF2-40B4-BE49-F238E27FC236}">
                <a16:creationId xmlns:a16="http://schemas.microsoft.com/office/drawing/2014/main" id="{A7A39069-DB2E-4008-A7AD-46A341FA4BD1}"/>
              </a:ext>
            </a:extLst>
          </p:cNvPr>
          <p:cNvSpPr>
            <a:spLocks xmlns:a="http://schemas.openxmlformats.org/drawingml/2006/main" noGrp="1"/>
          </p:cNvSpPr>
          <p:nvPr/>
        </p:nvSpPr>
        <p:spPr>
          <a:xfrm xmlns:a="http://schemas.openxmlformats.org/drawingml/2006/main">
            <a:off x="933450" y="39433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61717D"/>
                </a:solidFill>
                <a:latin typeface="DejaVu Sans"/>
                <a:ea typeface="DejaVu Sans"/>
                <a:cs typeface="DejaVu Sans"/>
              </a:defRPr>
            </a:pPr>
            <a:r>
              <a:rPr sz="1125" b="1">
                <a:solidFill>
                  <a:srgbClr val="61717D"/>
                </a:solidFill>
                <a:latin typeface="DejaVu Sans"/>
                <a:ea typeface="DejaVu Sans"/>
                <a:cs typeface="DejaVu Sans"/>
              </a:rPr>
              <a:t>Provenance</a:t>
            </a:r>
          </a:p>
        </p:txBody>
      </p:sp>
      <p:sp>
        <p:nvSpPr>
          <p:cNvPr id="14" name="">
            <a:extLst xmlns:a="http://schemas.openxmlformats.org/drawingml/2006/main">
              <a:ext uri="{FF2B5EF4-FFF2-40B4-BE49-F238E27FC236}">
                <a16:creationId xmlns:a16="http://schemas.microsoft.com/office/drawing/2014/main" id="{2BAE5490-6771-4C71-95AC-8876A32AD942}"/>
              </a:ext>
            </a:extLst>
          </p:cNvPr>
          <p:cNvSpPr>
            <a:spLocks xmlns:a="http://schemas.openxmlformats.org/drawingml/2006/main" noGrp="1"/>
          </p:cNvSpPr>
          <p:nvPr/>
        </p:nvSpPr>
        <p:spPr>
          <a:xfrm xmlns:a="http://schemas.openxmlformats.org/drawingml/2006/main">
            <a:off x="3695700" y="39243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Where information came from and how it was obtained.</a:t>
            </a:r>
          </a:p>
        </p:txBody>
      </p:sp>
      <p:sp>
        <p:nvSpPr>
          <p:cNvPr id="15" name="">
            <a:extLst xmlns:a="http://schemas.openxmlformats.org/drawingml/2006/main">
              <a:ext uri="{FF2B5EF4-FFF2-40B4-BE49-F238E27FC236}">
                <a16:creationId xmlns:a16="http://schemas.microsoft.com/office/drawing/2014/main" id="{2C4A0406-23BA-4B44-9602-D0718866F389}"/>
              </a:ext>
            </a:extLst>
          </p:cNvPr>
          <p:cNvSpPr>
            <a:spLocks xmlns:a="http://schemas.openxmlformats.org/drawingml/2006/main" noGrp="1"/>
          </p:cNvSpPr>
          <p:nvPr/>
        </p:nvSpPr>
        <p:spPr>
          <a:xfrm xmlns:a="http://schemas.openxmlformats.org/drawingml/2006/main">
            <a:off x="933450" y="44100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6" name="">
            <a:extLst xmlns:a="http://schemas.openxmlformats.org/drawingml/2006/main">
              <a:ext uri="{FF2B5EF4-FFF2-40B4-BE49-F238E27FC236}">
                <a16:creationId xmlns:a16="http://schemas.microsoft.com/office/drawing/2014/main" id="{0A781194-1F21-4361-BA61-4D5E1471B5CB}"/>
              </a:ext>
            </a:extLst>
          </p:cNvPr>
          <p:cNvSpPr>
            <a:spLocks xmlns:a="http://schemas.openxmlformats.org/drawingml/2006/main" noGrp="1"/>
          </p:cNvSpPr>
          <p:nvPr/>
        </p:nvSpPr>
        <p:spPr>
          <a:xfrm xmlns:a="http://schemas.openxmlformats.org/drawingml/2006/main">
            <a:off x="933450" y="468630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087E8B"/>
                </a:solidFill>
                <a:latin typeface="DejaVu Sans"/>
                <a:ea typeface="DejaVu Sans"/>
                <a:cs typeface="DejaVu Sans"/>
              </a:defRPr>
            </a:pPr>
            <a:r>
              <a:rPr sz="1125" b="1">
                <a:solidFill>
                  <a:srgbClr val="087E8B"/>
                </a:solidFill>
                <a:latin typeface="DejaVu Sans"/>
                <a:ea typeface="DejaVu Sans"/>
                <a:cs typeface="DejaVu Sans"/>
              </a:rPr>
              <a:t>Autonomy limit</a:t>
            </a:r>
          </a:p>
        </p:txBody>
      </p:sp>
      <p:sp>
        <p:nvSpPr>
          <p:cNvPr id="17" name="">
            <a:extLst xmlns:a="http://schemas.openxmlformats.org/drawingml/2006/main">
              <a:ext uri="{FF2B5EF4-FFF2-40B4-BE49-F238E27FC236}">
                <a16:creationId xmlns:a16="http://schemas.microsoft.com/office/drawing/2014/main" id="{10813960-B6D4-4E3B-8633-561A7F39B923}"/>
              </a:ext>
            </a:extLst>
          </p:cNvPr>
          <p:cNvSpPr>
            <a:spLocks xmlns:a="http://schemas.openxmlformats.org/drawingml/2006/main" noGrp="1"/>
          </p:cNvSpPr>
          <p:nvPr/>
        </p:nvSpPr>
        <p:spPr>
          <a:xfrm xmlns:a="http://schemas.openxmlformats.org/drawingml/2006/main">
            <a:off x="3695700" y="466725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Actions a workflow may take without a new human decision.</a:t>
            </a:r>
          </a:p>
        </p:txBody>
      </p:sp>
      <p:sp>
        <p:nvSpPr>
          <p:cNvPr id="18" name="">
            <a:extLst xmlns:a="http://schemas.openxmlformats.org/drawingml/2006/main">
              <a:ext uri="{FF2B5EF4-FFF2-40B4-BE49-F238E27FC236}">
                <a16:creationId xmlns:a16="http://schemas.microsoft.com/office/drawing/2014/main" id="{A573EAB2-4633-4F99-9536-A3C02D994D83}"/>
              </a:ext>
            </a:extLst>
          </p:cNvPr>
          <p:cNvSpPr>
            <a:spLocks xmlns:a="http://schemas.openxmlformats.org/drawingml/2006/main" noGrp="1"/>
          </p:cNvSpPr>
          <p:nvPr/>
        </p:nvSpPr>
        <p:spPr>
          <a:xfrm xmlns:a="http://schemas.openxmlformats.org/drawingml/2006/main">
            <a:off x="933450" y="515302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9" name="">
            <a:extLst xmlns:a="http://schemas.openxmlformats.org/drawingml/2006/main">
              <a:ext uri="{FF2B5EF4-FFF2-40B4-BE49-F238E27FC236}">
                <a16:creationId xmlns:a16="http://schemas.microsoft.com/office/drawing/2014/main" id="{7CD379C5-9ACC-4D2F-AC84-6AFDE929862F}"/>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0" name="">
            <a:extLst xmlns:a="http://schemas.openxmlformats.org/drawingml/2006/main">
              <a:ext uri="{FF2B5EF4-FFF2-40B4-BE49-F238E27FC236}">
                <a16:creationId xmlns:a16="http://schemas.microsoft.com/office/drawing/2014/main" id="{29CAAF63-3C5F-49BB-997F-6B4550852BC7}"/>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42</a:t>
            </a:r>
          </a:p>
        </p:txBody>
      </p:sp>
    </p:spTree>
    <p:extLst>
      <p:ext uri="{BB962C8B-B14F-4D97-AF65-F5344CB8AC3E}">
        <p14:creationId xmlns:p14="http://schemas.microsoft.com/office/powerpoint/2010/main" val="1023205452"/>
      </p:ext>
    </p:extLst>
  </p:cSld>
</p:sld>
</file>

<file path=ppt/slides/slide43.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9" name="">
            <a:extLst xmlns:a="http://schemas.openxmlformats.org/drawingml/2006/main">
              <a:ext uri="{FF2B5EF4-FFF2-40B4-BE49-F238E27FC236}">
                <a16:creationId xmlns:a16="http://schemas.microsoft.com/office/drawing/2014/main" id="{BC7F50E8-ECF1-4085-8CA9-8456CCDD3973}"/>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DA6820FC-DA0A-4692-9540-E9421C7658FD}"/>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Source basis</a:t>
            </a:r>
          </a:p>
        </p:txBody>
      </p:sp>
      <p:sp>
        <p:nvSpPr>
          <p:cNvPr id="3" name="">
            <a:extLst xmlns:a="http://schemas.openxmlformats.org/drawingml/2006/main">
              <a:ext uri="{FF2B5EF4-FFF2-40B4-BE49-F238E27FC236}">
                <a16:creationId xmlns:a16="http://schemas.microsoft.com/office/drawing/2014/main" id="{2B7195FB-E464-4F35-B994-CBDA3A18B8A2}"/>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5F343AA1-B608-43F9-8B18-980ED30AFC21}"/>
              </a:ext>
            </a:extLst>
          </p:cNvPr>
          <p:cNvSpPr>
            <a:spLocks xmlns:a="http://schemas.openxmlformats.org/drawingml/2006/main" noGrp="1"/>
          </p:cNvSpPr>
          <p:nvPr/>
        </p:nvSpPr>
        <p:spPr>
          <a:xfrm xmlns:a="http://schemas.openxmlformats.org/drawingml/2006/main">
            <a:off x="876300" y="1638300"/>
            <a:ext cx="10096500" cy="4953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a:solidFill>
                  <a:srgbClr val="182B3A"/>
                </a:solidFill>
                <a:latin typeface="DejaVu Sans"/>
                <a:ea typeface="DejaVu Sans"/>
                <a:cs typeface="DejaVu Sans"/>
              </a:defRPr>
            </a:pPr>
            <a:r>
              <a:rPr sz="1575">
                <a:solidFill>
                  <a:srgbClr val="182B3A"/>
                </a:solidFill>
                <a:latin typeface="DejaVu Sans"/>
                <a:ea typeface="DejaVu Sans"/>
                <a:cs typeface="DejaVu Sans"/>
              </a:rPr>
              <a:t>This series synthesizes proposed architecture patterns from its canonical Markdown and guides. The primary sources below inform risk selection and questions; they do not approve the design.</a:t>
            </a:r>
          </a:p>
        </p:txBody>
      </p:sp>
      <p:sp>
        <p:nvSpPr>
          <p:cNvPr id="5" name="">
            <a:extLst xmlns:a="http://schemas.openxmlformats.org/drawingml/2006/main">
              <a:ext uri="{FF2B5EF4-FFF2-40B4-BE49-F238E27FC236}">
                <a16:creationId xmlns:a16="http://schemas.microsoft.com/office/drawing/2014/main" id="{C8F771AF-A1CC-4FE5-8902-5D67C6DFA5D7}"/>
              </a:ext>
            </a:extLst>
          </p:cNvPr>
          <p:cNvSpPr>
            <a:spLocks xmlns:a="http://schemas.openxmlformats.org/drawingml/2006/main" noGrp="1"/>
          </p:cNvSpPr>
          <p:nvPr/>
        </p:nvSpPr>
        <p:spPr>
          <a:xfrm xmlns:a="http://schemas.openxmlformats.org/drawingml/2006/main">
            <a:off x="1143000" y="2524125"/>
            <a:ext cx="9906000" cy="2000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a:solidFill>
                  <a:srgbClr val="12324A"/>
                </a:solidFill>
                <a:latin typeface="DejaVu Sans"/>
                <a:ea typeface="DejaVu Sans"/>
                <a:cs typeface="DejaVu Sans"/>
              </a:defRPr>
            </a:pPr>
            <a:r>
              <a:rPr sz="1575">
                <a:solidFill>
                  <a:srgbClr val="12324A"/>
                </a:solidFill>
                <a:latin typeface="DejaVu Sans"/>
                <a:ea typeface="DejaVu Sans"/>
                <a:cs typeface="DejaVu Sans"/>
              </a:rPr>
              <a:t>NIST Cyber AI Profile project</a:t>
            </a:r>
          </a:p>
          <a:p xmlns:a="http://schemas.openxmlformats.org/drawingml/2006/main">
            <a:pPr>
              <a:defRPr sz="1575">
                <a:solidFill>
                  <a:srgbClr val="12324A"/>
                </a:solidFill>
                <a:latin typeface="DejaVu Sans"/>
                <a:ea typeface="DejaVu Sans"/>
                <a:cs typeface="DejaVu Sans"/>
              </a:defRPr>
            </a:pPr>
            <a:r>
              <a:rPr sz="1575">
                <a:solidFill>
                  <a:srgbClr val="12324A"/>
                </a:solidFill>
                <a:latin typeface="DejaVu Sans"/>
                <a:ea typeface="DejaVu Sans"/>
                <a:cs typeface="DejaVu Sans"/>
              </a:rPr>
              <a:t>NIST AI RMF and ISO/IEC 42001</a:t>
            </a:r>
          </a:p>
          <a:p xmlns:a="http://schemas.openxmlformats.org/drawingml/2006/main">
            <a:pPr>
              <a:defRPr sz="1575">
                <a:solidFill>
                  <a:srgbClr val="12324A"/>
                </a:solidFill>
                <a:latin typeface="DejaVu Sans"/>
                <a:ea typeface="DejaVu Sans"/>
                <a:cs typeface="DejaVu Sans"/>
              </a:defRPr>
            </a:pPr>
            <a:r>
              <a:rPr sz="1575">
                <a:solidFill>
                  <a:srgbClr val="12324A"/>
                </a:solidFill>
                <a:latin typeface="DejaVu Sans"/>
                <a:ea typeface="DejaVu Sans"/>
                <a:cs typeface="DejaVu Sans"/>
              </a:rPr>
              <a:t>MITRE ATT&amp;CK and ATLAS</a:t>
            </a:r>
          </a:p>
          <a:p xmlns:a="http://schemas.openxmlformats.org/drawingml/2006/main">
            <a:pPr>
              <a:defRPr sz="1575">
                <a:solidFill>
                  <a:srgbClr val="12324A"/>
                </a:solidFill>
                <a:latin typeface="DejaVu Sans"/>
                <a:ea typeface="DejaVu Sans"/>
                <a:cs typeface="DejaVu Sans"/>
              </a:defRPr>
            </a:pPr>
            <a:r>
              <a:rPr sz="1575">
                <a:solidFill>
                  <a:srgbClr val="12324A"/>
                </a:solidFill>
                <a:latin typeface="DejaVu Sans"/>
                <a:ea typeface="DejaVu Sans"/>
                <a:cs typeface="DejaVu Sans"/>
              </a:rPr>
              <a:t>NCSC guidance on agentic AI and Cyber Shield</a:t>
            </a:r>
          </a:p>
          <a:p xmlns:a="http://schemas.openxmlformats.org/drawingml/2006/main">
            <a:pPr>
              <a:defRPr sz="1575">
                <a:solidFill>
                  <a:srgbClr val="12324A"/>
                </a:solidFill>
                <a:latin typeface="DejaVu Sans"/>
                <a:ea typeface="DejaVu Sans"/>
                <a:cs typeface="DejaVu Sans"/>
              </a:defRPr>
            </a:pPr>
            <a:r>
              <a:rPr sz="1575">
                <a:solidFill>
                  <a:srgbClr val="12324A"/>
                </a:solidFill>
                <a:latin typeface="DejaVu Sans"/>
                <a:ea typeface="DejaVu Sans"/>
                <a:cs typeface="DejaVu Sans"/>
              </a:rPr>
              <a:t>OWASP GenAI LLM Top 10 and Agentic Applications Top 10</a:t>
            </a:r>
          </a:p>
          <a:p xmlns:a="http://schemas.openxmlformats.org/drawingml/2006/main">
            <a:pPr>
              <a:defRPr sz="1575">
                <a:solidFill>
                  <a:srgbClr val="12324A"/>
                </a:solidFill>
                <a:latin typeface="DejaVu Sans"/>
                <a:ea typeface="DejaVu Sans"/>
                <a:cs typeface="DejaVu Sans"/>
              </a:defRPr>
            </a:pPr>
            <a:r>
              <a:rPr sz="1575">
                <a:solidFill>
                  <a:srgbClr val="12324A"/>
                </a:solidFill>
                <a:latin typeface="DejaVu Sans"/>
                <a:ea typeface="DejaVu Sans"/>
                <a:cs typeface="DejaVu Sans"/>
              </a:rPr>
              <a:t>CISA guidance on phishing-resistant MFA</a:t>
            </a:r>
          </a:p>
        </p:txBody>
      </p:sp>
      <p:sp>
        <p:nvSpPr>
          <p:cNvPr id="6" name="">
            <a:extLst xmlns:a="http://schemas.openxmlformats.org/drawingml/2006/main">
              <a:ext uri="{FF2B5EF4-FFF2-40B4-BE49-F238E27FC236}">
                <a16:creationId xmlns:a16="http://schemas.microsoft.com/office/drawing/2014/main" id="{8B24717D-1679-4010-B4FE-1FBCD6B18ACB}"/>
              </a:ext>
            </a:extLst>
          </p:cNvPr>
          <p:cNvSpPr>
            <a:spLocks xmlns:a="http://schemas.openxmlformats.org/drawingml/2006/main" noGrp="1"/>
          </p:cNvSpPr>
          <p:nvPr/>
        </p:nvSpPr>
        <p:spPr>
          <a:xfrm xmlns:a="http://schemas.openxmlformats.org/drawingml/2006/main">
            <a:off x="914400" y="5095875"/>
            <a:ext cx="10001250" cy="304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61717D"/>
                </a:solidFill>
                <a:latin typeface="DejaVu Sans"/>
                <a:ea typeface="DejaVu Sans"/>
                <a:cs typeface="DejaVu Sans"/>
              </a:defRPr>
            </a:pPr>
            <a:r>
              <a:rPr sz="1425">
                <a:solidFill>
                  <a:srgbClr val="61717D"/>
                </a:solidFill>
                <a:latin typeface="DejaVu Sans"/>
                <a:ea typeface="DejaVu Sans"/>
                <a:cs typeface="DejaVu Sans"/>
              </a:rPr>
              <a:t>Complete links and source-status notes appear in the canonical Markdown and detailed guides.</a:t>
            </a:r>
          </a:p>
        </p:txBody>
      </p:sp>
      <p:sp>
        <p:nvSpPr>
          <p:cNvPr id="7" name="">
            <a:extLst xmlns:a="http://schemas.openxmlformats.org/drawingml/2006/main">
              <a:ext uri="{FF2B5EF4-FFF2-40B4-BE49-F238E27FC236}">
                <a16:creationId xmlns:a16="http://schemas.microsoft.com/office/drawing/2014/main" id="{3F482338-3807-484F-BDAA-B9A4C137B8AE}"/>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8" name="">
            <a:extLst xmlns:a="http://schemas.openxmlformats.org/drawingml/2006/main">
              <a:ext uri="{FF2B5EF4-FFF2-40B4-BE49-F238E27FC236}">
                <a16:creationId xmlns:a16="http://schemas.microsoft.com/office/drawing/2014/main" id="{91D6DB2E-13CD-4615-92A3-89EB3833651C}"/>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43</a:t>
            </a:r>
          </a:p>
        </p:txBody>
      </p:sp>
    </p:spTree>
    <p:extLst>
      <p:ext uri="{BB962C8B-B14F-4D97-AF65-F5344CB8AC3E}">
        <p14:creationId xmlns:p14="http://schemas.microsoft.com/office/powerpoint/2010/main" val="391751074"/>
      </p:ext>
    </p:extLst>
  </p:cSld>
</p:sld>
</file>

<file path=ppt/slides/slide44.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7" name="">
            <a:extLst xmlns:a="http://schemas.openxmlformats.org/drawingml/2006/main">
              <a:ext uri="{FF2B5EF4-FFF2-40B4-BE49-F238E27FC236}">
                <a16:creationId xmlns:a16="http://schemas.microsoft.com/office/drawing/2014/main" id="{6F15CCC7-94BC-4841-B124-FBC9C215DE77}"/>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412B508C-4303-4F7E-814E-1AB514837FC9}"/>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Discussion guide</a:t>
            </a:r>
          </a:p>
        </p:txBody>
      </p:sp>
      <p:sp>
        <p:nvSpPr>
          <p:cNvPr id="3" name="">
            <a:extLst xmlns:a="http://schemas.openxmlformats.org/drawingml/2006/main">
              <a:ext uri="{FF2B5EF4-FFF2-40B4-BE49-F238E27FC236}">
                <a16:creationId xmlns:a16="http://schemas.microsoft.com/office/drawing/2014/main" id="{EE1E7356-E69C-49EE-9A2D-F057D747D79F}"/>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EE61B77A-DEA3-4AC9-A675-513442F6A215}"/>
              </a:ext>
            </a:extLst>
          </p:cNvPr>
          <p:cNvSpPr>
            <a:spLocks xmlns:a="http://schemas.openxmlformats.org/drawingml/2006/main" noGrp="1"/>
          </p:cNvSpPr>
          <p:nvPr/>
        </p:nvSpPr>
        <p:spPr>
          <a:xfrm xmlns:a="http://schemas.openxmlformats.org/drawingml/2006/main">
            <a:off x="895350" y="1790700"/>
            <a:ext cx="9525000" cy="476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175" b="1">
                <a:solidFill>
                  <a:srgbClr val="12324A"/>
                </a:solidFill>
                <a:latin typeface="DejaVu Sans"/>
                <a:ea typeface="DejaVu Sans"/>
                <a:cs typeface="DejaVu Sans"/>
              </a:defRPr>
            </a:pPr>
            <a:r>
              <a:rPr sz="2175" b="1">
                <a:solidFill>
                  <a:srgbClr val="12324A"/>
                </a:solidFill>
                <a:latin typeface="DejaVu Sans"/>
                <a:ea typeface="DejaVu Sans"/>
                <a:cs typeface="DejaVu Sans"/>
              </a:rPr>
              <a:t>A useful next conversation starts with one workflow or security task.</a:t>
            </a:r>
          </a:p>
        </p:txBody>
      </p:sp>
      <p:sp>
        <p:nvSpPr>
          <p:cNvPr id="5" name="">
            <a:extLst xmlns:a="http://schemas.openxmlformats.org/drawingml/2006/main">
              <a:ext uri="{FF2B5EF4-FFF2-40B4-BE49-F238E27FC236}">
                <a16:creationId xmlns:a16="http://schemas.microsoft.com/office/drawing/2014/main" id="{D0BCBFE6-6B9D-4058-8D89-A1380BED43B0}"/>
              </a:ext>
            </a:extLst>
          </p:cNvPr>
          <p:cNvSpPr>
            <a:spLocks xmlns:a="http://schemas.openxmlformats.org/drawingml/2006/main" noGrp="1"/>
          </p:cNvSpPr>
          <p:nvPr/>
        </p:nvSpPr>
        <p:spPr>
          <a:xfrm xmlns:a="http://schemas.openxmlformats.org/drawingml/2006/main">
            <a:off x="933450" y="27622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2C6E9F"/>
                </a:solidFill>
                <a:latin typeface="DejaVu Sans"/>
                <a:ea typeface="DejaVu Sans"/>
                <a:cs typeface="DejaVu Sans"/>
              </a:defRPr>
            </a:pPr>
            <a:r>
              <a:rPr sz="1125" b="1">
                <a:solidFill>
                  <a:srgbClr val="2C6E9F"/>
                </a:solidFill>
                <a:latin typeface="DejaVu Sans"/>
                <a:ea typeface="DejaVu Sans"/>
                <a:cs typeface="DejaVu Sans"/>
              </a:rPr>
              <a:t>1</a:t>
            </a:r>
          </a:p>
        </p:txBody>
      </p:sp>
      <p:sp>
        <p:nvSpPr>
          <p:cNvPr id="6" name="">
            <a:extLst xmlns:a="http://schemas.openxmlformats.org/drawingml/2006/main">
              <a:ext uri="{FF2B5EF4-FFF2-40B4-BE49-F238E27FC236}">
                <a16:creationId xmlns:a16="http://schemas.microsoft.com/office/drawing/2014/main" id="{3506FAD5-84FB-40ED-8E3E-8D209C339524}"/>
              </a:ext>
            </a:extLst>
          </p:cNvPr>
          <p:cNvSpPr>
            <a:spLocks xmlns:a="http://schemas.openxmlformats.org/drawingml/2006/main" noGrp="1"/>
          </p:cNvSpPr>
          <p:nvPr/>
        </p:nvSpPr>
        <p:spPr>
          <a:xfrm xmlns:a="http://schemas.openxmlformats.org/drawingml/2006/main">
            <a:off x="3695700" y="27432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What outcome, purpose and accountable owner define this use?</a:t>
            </a:r>
          </a:p>
        </p:txBody>
      </p:sp>
      <p:sp>
        <p:nvSpPr>
          <p:cNvPr id="7" name="">
            <a:extLst xmlns:a="http://schemas.openxmlformats.org/drawingml/2006/main">
              <a:ext uri="{FF2B5EF4-FFF2-40B4-BE49-F238E27FC236}">
                <a16:creationId xmlns:a16="http://schemas.microsoft.com/office/drawing/2014/main" id="{99626342-9C97-4780-80CC-AC014CD9BA83}"/>
              </a:ext>
            </a:extLst>
          </p:cNvPr>
          <p:cNvSpPr>
            <a:spLocks xmlns:a="http://schemas.openxmlformats.org/drawingml/2006/main" noGrp="1"/>
          </p:cNvSpPr>
          <p:nvPr/>
        </p:nvSpPr>
        <p:spPr>
          <a:xfrm xmlns:a="http://schemas.openxmlformats.org/drawingml/2006/main">
            <a:off x="933450" y="32289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8" name="">
            <a:extLst xmlns:a="http://schemas.openxmlformats.org/drawingml/2006/main">
              <a:ext uri="{FF2B5EF4-FFF2-40B4-BE49-F238E27FC236}">
                <a16:creationId xmlns:a16="http://schemas.microsoft.com/office/drawing/2014/main" id="{C8F324E6-65D5-4217-B8CC-4B01C82A595A}"/>
              </a:ext>
            </a:extLst>
          </p:cNvPr>
          <p:cNvSpPr>
            <a:spLocks xmlns:a="http://schemas.openxmlformats.org/drawingml/2006/main" noGrp="1"/>
          </p:cNvSpPr>
          <p:nvPr/>
        </p:nvSpPr>
        <p:spPr>
          <a:xfrm xmlns:a="http://schemas.openxmlformats.org/drawingml/2006/main">
            <a:off x="933450" y="35242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087E8B"/>
                </a:solidFill>
                <a:latin typeface="DejaVu Sans"/>
                <a:ea typeface="DejaVu Sans"/>
                <a:cs typeface="DejaVu Sans"/>
              </a:defRPr>
            </a:pPr>
            <a:r>
              <a:rPr sz="1125" b="1">
                <a:solidFill>
                  <a:srgbClr val="087E8B"/>
                </a:solidFill>
                <a:latin typeface="DejaVu Sans"/>
                <a:ea typeface="DejaVu Sans"/>
                <a:cs typeface="DejaVu Sans"/>
              </a:rPr>
              <a:t>2</a:t>
            </a:r>
          </a:p>
        </p:txBody>
      </p:sp>
      <p:sp>
        <p:nvSpPr>
          <p:cNvPr id="9" name="">
            <a:extLst xmlns:a="http://schemas.openxmlformats.org/drawingml/2006/main">
              <a:ext uri="{FF2B5EF4-FFF2-40B4-BE49-F238E27FC236}">
                <a16:creationId xmlns:a16="http://schemas.microsoft.com/office/drawing/2014/main" id="{8A160317-B32C-48E4-8C96-FEE5D3B96678}"/>
              </a:ext>
            </a:extLst>
          </p:cNvPr>
          <p:cNvSpPr>
            <a:spLocks xmlns:a="http://schemas.openxmlformats.org/drawingml/2006/main" noGrp="1"/>
          </p:cNvSpPr>
          <p:nvPr/>
        </p:nvSpPr>
        <p:spPr>
          <a:xfrm xmlns:a="http://schemas.openxmlformats.org/drawingml/2006/main">
            <a:off x="3695700" y="35052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What conditions and security safeguards must apply before release?</a:t>
            </a:r>
          </a:p>
        </p:txBody>
      </p:sp>
      <p:sp>
        <p:nvSpPr>
          <p:cNvPr id="10" name="">
            <a:extLst xmlns:a="http://schemas.openxmlformats.org/drawingml/2006/main">
              <a:ext uri="{FF2B5EF4-FFF2-40B4-BE49-F238E27FC236}">
                <a16:creationId xmlns:a16="http://schemas.microsoft.com/office/drawing/2014/main" id="{2297B405-9F10-492F-BF26-10F00EABB0E9}"/>
              </a:ext>
            </a:extLst>
          </p:cNvPr>
          <p:cNvSpPr>
            <a:spLocks xmlns:a="http://schemas.openxmlformats.org/drawingml/2006/main" noGrp="1"/>
          </p:cNvSpPr>
          <p:nvPr/>
        </p:nvSpPr>
        <p:spPr>
          <a:xfrm xmlns:a="http://schemas.openxmlformats.org/drawingml/2006/main">
            <a:off x="933450" y="39909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1" name="">
            <a:extLst xmlns:a="http://schemas.openxmlformats.org/drawingml/2006/main">
              <a:ext uri="{FF2B5EF4-FFF2-40B4-BE49-F238E27FC236}">
                <a16:creationId xmlns:a16="http://schemas.microsoft.com/office/drawing/2014/main" id="{244D90BA-6E8D-49A6-BECD-9DAD4C638C42}"/>
              </a:ext>
            </a:extLst>
          </p:cNvPr>
          <p:cNvSpPr>
            <a:spLocks xmlns:a="http://schemas.openxmlformats.org/drawingml/2006/main" noGrp="1"/>
          </p:cNvSpPr>
          <p:nvPr/>
        </p:nvSpPr>
        <p:spPr>
          <a:xfrm xmlns:a="http://schemas.openxmlformats.org/drawingml/2006/main">
            <a:off x="933450" y="4286250"/>
            <a:ext cx="2571750" cy="228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125" b="1">
                <a:solidFill>
                  <a:srgbClr val="D98916"/>
                </a:solidFill>
                <a:latin typeface="DejaVu Sans"/>
                <a:ea typeface="DejaVu Sans"/>
                <a:cs typeface="DejaVu Sans"/>
              </a:defRPr>
            </a:pPr>
            <a:r>
              <a:rPr sz="1125" b="1">
                <a:solidFill>
                  <a:srgbClr val="D98916"/>
                </a:solidFill>
                <a:latin typeface="DejaVu Sans"/>
                <a:ea typeface="DejaVu Sans"/>
                <a:cs typeface="DejaVu Sans"/>
              </a:rPr>
              <a:t>3</a:t>
            </a:r>
          </a:p>
        </p:txBody>
      </p:sp>
      <p:sp>
        <p:nvSpPr>
          <p:cNvPr id="12" name="">
            <a:extLst xmlns:a="http://schemas.openxmlformats.org/drawingml/2006/main">
              <a:ext uri="{FF2B5EF4-FFF2-40B4-BE49-F238E27FC236}">
                <a16:creationId xmlns:a16="http://schemas.microsoft.com/office/drawing/2014/main" id="{0C69BF39-0641-4E3D-B05E-E9E37487D8EB}"/>
              </a:ext>
            </a:extLst>
          </p:cNvPr>
          <p:cNvSpPr>
            <a:spLocks xmlns:a="http://schemas.openxmlformats.org/drawingml/2006/main" noGrp="1"/>
          </p:cNvSpPr>
          <p:nvPr/>
        </p:nvSpPr>
        <p:spPr>
          <a:xfrm xmlns:a="http://schemas.openxmlformats.org/drawingml/2006/main">
            <a:off x="3695700" y="4267200"/>
            <a:ext cx="6858000" cy="4191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What evidence, change or incident should trigger reassessment?</a:t>
            </a:r>
          </a:p>
        </p:txBody>
      </p:sp>
      <p:sp>
        <p:nvSpPr>
          <p:cNvPr id="13" name="">
            <a:extLst xmlns:a="http://schemas.openxmlformats.org/drawingml/2006/main">
              <a:ext uri="{FF2B5EF4-FFF2-40B4-BE49-F238E27FC236}">
                <a16:creationId xmlns:a16="http://schemas.microsoft.com/office/drawing/2014/main" id="{C3C18787-D7D2-4B26-9438-45498C1802A3}"/>
              </a:ext>
            </a:extLst>
          </p:cNvPr>
          <p:cNvSpPr>
            <a:spLocks xmlns:a="http://schemas.openxmlformats.org/drawingml/2006/main" noGrp="1"/>
          </p:cNvSpPr>
          <p:nvPr/>
        </p:nvSpPr>
        <p:spPr>
          <a:xfrm xmlns:a="http://schemas.openxmlformats.org/drawingml/2006/main">
            <a:off x="933450" y="4752975"/>
            <a:ext cx="9620250" cy="9525"/>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E7E25417-A2CA-474E-9199-D1E9BDA2EA27}"/>
              </a:ext>
            </a:extLst>
          </p:cNvPr>
          <p:cNvSpPr>
            <a:spLocks xmlns:a="http://schemas.openxmlformats.org/drawingml/2006/main" noGrp="1"/>
          </p:cNvSpPr>
          <p:nvPr/>
        </p:nvSpPr>
        <p:spPr>
          <a:xfrm xmlns:a="http://schemas.openxmlformats.org/drawingml/2006/main">
            <a:off x="895350" y="5314950"/>
            <a:ext cx="10287000" cy="333375"/>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a:solidFill>
                  <a:srgbClr val="182B3A"/>
                </a:solidFill>
                <a:latin typeface="DejaVu Sans"/>
                <a:ea typeface="DejaVu Sans"/>
                <a:cs typeface="DejaVu Sans"/>
              </a:defRPr>
            </a:pPr>
            <a:r>
              <a:rPr sz="1500">
                <a:solidFill>
                  <a:srgbClr val="182B3A"/>
                </a:solidFill>
                <a:latin typeface="DejaVu Sans"/>
                <a:ea typeface="DejaVu Sans"/>
                <a:cs typeface="DejaVu Sans"/>
              </a:rPr>
              <a:t>Use the detailed guides to prepare the architecture, evidence and owner decisions for that single use case.</a:t>
            </a:r>
          </a:p>
        </p:txBody>
      </p:sp>
      <p:sp>
        <p:nvSpPr>
          <p:cNvPr id="15" name="">
            <a:extLst xmlns:a="http://schemas.openxmlformats.org/drawingml/2006/main">
              <a:ext uri="{FF2B5EF4-FFF2-40B4-BE49-F238E27FC236}">
                <a16:creationId xmlns:a16="http://schemas.microsoft.com/office/drawing/2014/main" id="{305F536F-D72A-4F44-8BA5-3F0B93CFBCEF}"/>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6" name="">
            <a:extLst xmlns:a="http://schemas.openxmlformats.org/drawingml/2006/main">
              <a:ext uri="{FF2B5EF4-FFF2-40B4-BE49-F238E27FC236}">
                <a16:creationId xmlns:a16="http://schemas.microsoft.com/office/drawing/2014/main" id="{91EC7A71-689B-430F-A115-429D5889CFD4}"/>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44</a:t>
            </a:r>
          </a:p>
        </p:txBody>
      </p:sp>
    </p:spTree>
    <p:extLst>
      <p:ext uri="{BB962C8B-B14F-4D97-AF65-F5344CB8AC3E}">
        <p14:creationId xmlns:p14="http://schemas.microsoft.com/office/powerpoint/2010/main" val="727023873"/>
      </p:ext>
    </p:extLst>
  </p:cSld>
</p:sld>
</file>

<file path=ppt/slides/slide5.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5" name="">
            <a:extLst xmlns:a="http://schemas.openxmlformats.org/drawingml/2006/main">
              <a:ext uri="{FF2B5EF4-FFF2-40B4-BE49-F238E27FC236}">
                <a16:creationId xmlns:a16="http://schemas.microsoft.com/office/drawing/2014/main" id="{F2E2113C-DD8B-4FDF-BF75-0C6744A05B81}"/>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CC05BB6B-F7B3-4889-9E19-4593796FF845}"/>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Coordination and decision rights</a:t>
            </a:r>
          </a:p>
        </p:txBody>
      </p:sp>
      <p:sp>
        <p:nvSpPr>
          <p:cNvPr id="3" name="">
            <a:extLst xmlns:a="http://schemas.openxmlformats.org/drawingml/2006/main">
              <a:ext uri="{FF2B5EF4-FFF2-40B4-BE49-F238E27FC236}">
                <a16:creationId xmlns:a16="http://schemas.microsoft.com/office/drawing/2014/main" id="{F4144B7C-84D9-43ED-AB3C-999B6B4358FF}"/>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F11B8A09-0D3D-48D3-9321-961B33A66097}"/>
              </a:ext>
            </a:extLst>
          </p:cNvPr>
          <p:cNvSpPr>
            <a:spLocks xmlns:a="http://schemas.openxmlformats.org/drawingml/2006/main" noGrp="1"/>
          </p:cNvSpPr>
          <p:nvPr/>
        </p:nvSpPr>
        <p:spPr>
          <a:xfrm xmlns:a="http://schemas.openxmlformats.org/drawingml/2006/main">
            <a:off x="876300" y="2000250"/>
            <a:ext cx="4476750" cy="2381250"/>
          </a:xfrm>
          <a:prstGeom xmlns:a="http://schemas.openxmlformats.org/drawingml/2006/main" prst="roundRect">
            <a:avLst>
              <a:gd name="adj" fmla="val 3200"/>
            </a:avLst>
          </a:prstGeom>
          <a:solidFill xmlns:a="http://schemas.openxmlformats.org/drawingml/2006/main">
            <a:srgbClr val="F3F6F8"/>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E8010943-1632-4982-B0BA-3617300C2007}"/>
              </a:ext>
            </a:extLst>
          </p:cNvPr>
          <p:cNvSpPr>
            <a:spLocks xmlns:a="http://schemas.openxmlformats.org/drawingml/2006/main" noGrp="1"/>
          </p:cNvSpPr>
          <p:nvPr/>
        </p:nvSpPr>
        <p:spPr>
          <a:xfrm xmlns:a="http://schemas.openxmlformats.org/drawingml/2006/main">
            <a:off x="876300" y="2000250"/>
            <a:ext cx="66675" cy="23812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BDA7B5A2-5D85-410E-AC26-D45DB1072287}"/>
              </a:ext>
            </a:extLst>
          </p:cNvPr>
          <p:cNvSpPr>
            <a:spLocks xmlns:a="http://schemas.openxmlformats.org/drawingml/2006/main" noGrp="1"/>
          </p:cNvSpPr>
          <p:nvPr/>
        </p:nvSpPr>
        <p:spPr>
          <a:xfrm xmlns:a="http://schemas.openxmlformats.org/drawingml/2006/main">
            <a:off x="1104900" y="2171700"/>
            <a:ext cx="4076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Coordination</a:t>
            </a:r>
          </a:p>
        </p:txBody>
      </p:sp>
      <p:sp>
        <p:nvSpPr>
          <p:cNvPr id="7" name="">
            <a:extLst xmlns:a="http://schemas.openxmlformats.org/drawingml/2006/main">
              <a:ext uri="{FF2B5EF4-FFF2-40B4-BE49-F238E27FC236}">
                <a16:creationId xmlns:a16="http://schemas.microsoft.com/office/drawing/2014/main" id="{FFBEA99B-903E-4E6A-96D8-1E2C7EC6B7C2}"/>
              </a:ext>
            </a:extLst>
          </p:cNvPr>
          <p:cNvSpPr>
            <a:spLocks xmlns:a="http://schemas.openxmlformats.org/drawingml/2006/main" noGrp="1"/>
          </p:cNvSpPr>
          <p:nvPr/>
        </p:nvSpPr>
        <p:spPr>
          <a:xfrm xmlns:a="http://schemas.openxmlformats.org/drawingml/2006/main">
            <a:off x="1104900" y="2857500"/>
            <a:ext cx="4076700" cy="1371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Security, GRC, an AI office or another function can bring the people and evidence together.</a:t>
            </a:r>
          </a:p>
        </p:txBody>
      </p:sp>
      <p:sp>
        <p:nvSpPr>
          <p:cNvPr id="8" name="">
            <a:extLst xmlns:a="http://schemas.openxmlformats.org/drawingml/2006/main">
              <a:ext uri="{FF2B5EF4-FFF2-40B4-BE49-F238E27FC236}">
                <a16:creationId xmlns:a16="http://schemas.microsoft.com/office/drawing/2014/main" id="{FE1F2689-B5D5-4323-A452-B061462C593F}"/>
              </a:ext>
            </a:extLst>
          </p:cNvPr>
          <p:cNvSpPr>
            <a:spLocks xmlns:a="http://schemas.openxmlformats.org/drawingml/2006/main" noGrp="1"/>
          </p:cNvSpPr>
          <p:nvPr/>
        </p:nvSpPr>
        <p:spPr>
          <a:xfrm xmlns:a="http://schemas.openxmlformats.org/drawingml/2006/main">
            <a:off x="6762750" y="2000250"/>
            <a:ext cx="4476750" cy="2381250"/>
          </a:xfrm>
          <a:prstGeom xmlns:a="http://schemas.openxmlformats.org/drawingml/2006/main" prst="roundRect">
            <a:avLst>
              <a:gd name="adj" fmla="val 3200"/>
            </a:avLst>
          </a:prstGeom>
          <a:solidFill xmlns:a="http://schemas.openxmlformats.org/drawingml/2006/main">
            <a:srgbClr val="E9F3F9"/>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118BCE42-C01F-4D38-9E9D-EEA9581B4676}"/>
              </a:ext>
            </a:extLst>
          </p:cNvPr>
          <p:cNvSpPr>
            <a:spLocks xmlns:a="http://schemas.openxmlformats.org/drawingml/2006/main" noGrp="1"/>
          </p:cNvSpPr>
          <p:nvPr/>
        </p:nvSpPr>
        <p:spPr>
          <a:xfrm xmlns:a="http://schemas.openxmlformats.org/drawingml/2006/main">
            <a:off x="6762750" y="2000250"/>
            <a:ext cx="66675" cy="23812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9202EA73-9309-4A35-B1ED-23694F478B95}"/>
              </a:ext>
            </a:extLst>
          </p:cNvPr>
          <p:cNvSpPr>
            <a:spLocks xmlns:a="http://schemas.openxmlformats.org/drawingml/2006/main" noGrp="1"/>
          </p:cNvSpPr>
          <p:nvPr/>
        </p:nvSpPr>
        <p:spPr>
          <a:xfrm xmlns:a="http://schemas.openxmlformats.org/drawingml/2006/main">
            <a:off x="6991350" y="2171700"/>
            <a:ext cx="4076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Decision rights</a:t>
            </a:r>
          </a:p>
        </p:txBody>
      </p:sp>
      <p:sp>
        <p:nvSpPr>
          <p:cNvPr id="11" name="">
            <a:extLst xmlns:a="http://schemas.openxmlformats.org/drawingml/2006/main">
              <a:ext uri="{FF2B5EF4-FFF2-40B4-BE49-F238E27FC236}">
                <a16:creationId xmlns:a16="http://schemas.microsoft.com/office/drawing/2014/main" id="{0B73A3FA-0071-47F4-BD11-6C9838F2D615}"/>
              </a:ext>
            </a:extLst>
          </p:cNvPr>
          <p:cNvSpPr>
            <a:spLocks xmlns:a="http://schemas.openxmlformats.org/drawingml/2006/main" noGrp="1"/>
          </p:cNvSpPr>
          <p:nvPr/>
        </p:nvSpPr>
        <p:spPr>
          <a:xfrm xmlns:a="http://schemas.openxmlformats.org/drawingml/2006/main">
            <a:off x="6991350" y="2857500"/>
            <a:ext cx="4076700" cy="1371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Business, security, privacy, legal, data and other specialists keep the decisions assigned to them.</a:t>
            </a:r>
          </a:p>
        </p:txBody>
      </p:sp>
      <p:sp>
        <p:nvSpPr>
          <p:cNvPr id="12" name="">
            <a:extLst xmlns:a="http://schemas.openxmlformats.org/drawingml/2006/main">
              <a:ext uri="{FF2B5EF4-FFF2-40B4-BE49-F238E27FC236}">
                <a16:creationId xmlns:a16="http://schemas.microsoft.com/office/drawing/2014/main" id="{AA3DE278-7BA5-48AB-A3F1-04E7DF12D53A}"/>
              </a:ext>
            </a:extLst>
          </p:cNvPr>
          <p:cNvSpPr>
            <a:spLocks xmlns:a="http://schemas.openxmlformats.org/drawingml/2006/main" noGrp="1"/>
          </p:cNvSpPr>
          <p:nvPr/>
        </p:nvSpPr>
        <p:spPr>
          <a:xfrm xmlns:a="http://schemas.openxmlformats.org/drawingml/2006/main">
            <a:off x="895350" y="5067300"/>
            <a:ext cx="981075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087E8B"/>
                </a:solidFill>
                <a:latin typeface="DejaVu Sans"/>
                <a:ea typeface="DejaVu Sans"/>
                <a:cs typeface="DejaVu Sans"/>
              </a:defRPr>
            </a:pPr>
            <a:r>
              <a:rPr sz="1500" b="1">
                <a:solidFill>
                  <a:srgbClr val="087E8B"/>
                </a:solidFill>
                <a:latin typeface="DejaVu Sans"/>
                <a:ea typeface="DejaVu Sans"/>
                <a:cs typeface="DejaVu Sans"/>
              </a:rPr>
              <a:t>Coordination makes the work visible. It does not grant every decision right or replace an existing incident authority.</a:t>
            </a:r>
          </a:p>
        </p:txBody>
      </p:sp>
      <p:sp>
        <p:nvSpPr>
          <p:cNvPr id="13" name="">
            <a:extLst xmlns:a="http://schemas.openxmlformats.org/drawingml/2006/main">
              <a:ext uri="{FF2B5EF4-FFF2-40B4-BE49-F238E27FC236}">
                <a16:creationId xmlns:a16="http://schemas.microsoft.com/office/drawing/2014/main" id="{6AFB3EC9-AAD9-445F-AA2F-E2D4D85527CF}"/>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4" name="">
            <a:extLst xmlns:a="http://schemas.openxmlformats.org/drawingml/2006/main">
              <a:ext uri="{FF2B5EF4-FFF2-40B4-BE49-F238E27FC236}">
                <a16:creationId xmlns:a16="http://schemas.microsoft.com/office/drawing/2014/main" id="{F8DBC2D6-4B44-4BF8-B829-54C19589C9EA}"/>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05</a:t>
            </a:r>
          </a:p>
        </p:txBody>
      </p:sp>
    </p:spTree>
    <p:extLst>
      <p:ext uri="{BB962C8B-B14F-4D97-AF65-F5344CB8AC3E}">
        <p14:creationId xmlns:p14="http://schemas.microsoft.com/office/powerpoint/2010/main" val="616910541"/>
      </p:ext>
    </p:extLst>
  </p:cSld>
</p:sld>
</file>

<file path=ppt/slides/slide6.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3" name="">
            <a:extLst xmlns:a="http://schemas.openxmlformats.org/drawingml/2006/main">
              <a:ext uri="{FF2B5EF4-FFF2-40B4-BE49-F238E27FC236}">
                <a16:creationId xmlns:a16="http://schemas.microsoft.com/office/drawing/2014/main" id="{BD69C3C7-8389-4F0F-ACD9-C3DA338029AC}"/>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81D31F4F-9F51-4327-B162-245C3258B458}"/>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How AI arrives: four overlapping questions</a:t>
            </a:r>
          </a:p>
        </p:txBody>
      </p:sp>
      <p:sp>
        <p:nvSpPr>
          <p:cNvPr id="3" name="">
            <a:extLst xmlns:a="http://schemas.openxmlformats.org/drawingml/2006/main">
              <a:ext uri="{FF2B5EF4-FFF2-40B4-BE49-F238E27FC236}">
                <a16:creationId xmlns:a16="http://schemas.microsoft.com/office/drawing/2014/main" id="{11EB4FC3-76DE-485F-9046-E1DDDFFA5B7F}"/>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A01204CA-C7CD-4692-9AEC-B08EBFBC1BE2}"/>
              </a:ext>
            </a:extLst>
          </p:cNvPr>
          <p:cNvSpPr>
            <a:spLocks xmlns:a="http://schemas.openxmlformats.org/drawingml/2006/main" noGrp="1"/>
          </p:cNvSpPr>
          <p:nvPr/>
        </p:nvSpPr>
        <p:spPr>
          <a:xfrm xmlns:a="http://schemas.openxmlformats.org/drawingml/2006/main">
            <a:off x="723900" y="2000250"/>
            <a:ext cx="2438400" cy="2095500"/>
          </a:xfrm>
          <a:prstGeom xmlns:a="http://schemas.openxmlformats.org/drawingml/2006/main" prst="roundRect">
            <a:avLst>
              <a:gd name="adj" fmla="val 3636"/>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F368FFCD-9C02-46D7-ACE1-91708146ABE4}"/>
              </a:ext>
            </a:extLst>
          </p:cNvPr>
          <p:cNvSpPr>
            <a:spLocks xmlns:a="http://schemas.openxmlformats.org/drawingml/2006/main" noGrp="1"/>
          </p:cNvSpPr>
          <p:nvPr/>
        </p:nvSpPr>
        <p:spPr>
          <a:xfrm xmlns:a="http://schemas.openxmlformats.org/drawingml/2006/main">
            <a:off x="723900" y="2000250"/>
            <a:ext cx="66675" cy="209550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7A48B061-2806-4F82-9395-07922FD8BDEC}"/>
              </a:ext>
            </a:extLst>
          </p:cNvPr>
          <p:cNvSpPr>
            <a:spLocks xmlns:a="http://schemas.openxmlformats.org/drawingml/2006/main" noGrp="1"/>
          </p:cNvSpPr>
          <p:nvPr/>
        </p:nvSpPr>
        <p:spPr>
          <a:xfrm xmlns:a="http://schemas.openxmlformats.org/drawingml/2006/main">
            <a:off x="952500" y="2171700"/>
            <a:ext cx="20383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Built</a:t>
            </a:r>
          </a:p>
        </p:txBody>
      </p:sp>
      <p:sp>
        <p:nvSpPr>
          <p:cNvPr id="7" name="">
            <a:extLst xmlns:a="http://schemas.openxmlformats.org/drawingml/2006/main">
              <a:ext uri="{FF2B5EF4-FFF2-40B4-BE49-F238E27FC236}">
                <a16:creationId xmlns:a16="http://schemas.microsoft.com/office/drawing/2014/main" id="{C64B5695-9B8E-4928-9CE9-7287CF998FCC}"/>
              </a:ext>
            </a:extLst>
          </p:cNvPr>
          <p:cNvSpPr>
            <a:spLocks xmlns:a="http://schemas.openxmlformats.org/drawingml/2006/main" noGrp="1"/>
          </p:cNvSpPr>
          <p:nvPr/>
        </p:nvSpPr>
        <p:spPr>
          <a:xfrm xmlns:a="http://schemas.openxmlformats.org/drawingml/2006/main">
            <a:off x="952500" y="2857500"/>
            <a:ext cx="2038350" cy="1085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Was it developed or assembled by the organization?</a:t>
            </a:r>
          </a:p>
        </p:txBody>
      </p:sp>
      <p:sp>
        <p:nvSpPr>
          <p:cNvPr id="8" name="">
            <a:extLst xmlns:a="http://schemas.openxmlformats.org/drawingml/2006/main">
              <a:ext uri="{FF2B5EF4-FFF2-40B4-BE49-F238E27FC236}">
                <a16:creationId xmlns:a16="http://schemas.microsoft.com/office/drawing/2014/main" id="{DC39AF92-3BB4-453B-A72D-6B73B4C5F004}"/>
              </a:ext>
            </a:extLst>
          </p:cNvPr>
          <p:cNvSpPr>
            <a:spLocks xmlns:a="http://schemas.openxmlformats.org/drawingml/2006/main" noGrp="1"/>
          </p:cNvSpPr>
          <p:nvPr/>
        </p:nvSpPr>
        <p:spPr>
          <a:xfrm xmlns:a="http://schemas.openxmlformats.org/drawingml/2006/main">
            <a:off x="3467100" y="2000250"/>
            <a:ext cx="2438400" cy="2095500"/>
          </a:xfrm>
          <a:prstGeom xmlns:a="http://schemas.openxmlformats.org/drawingml/2006/main" prst="roundRect">
            <a:avLst>
              <a:gd name="adj" fmla="val 3636"/>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69B5BE2D-1C6E-48EE-8E51-F87AE445E1AA}"/>
              </a:ext>
            </a:extLst>
          </p:cNvPr>
          <p:cNvSpPr>
            <a:spLocks xmlns:a="http://schemas.openxmlformats.org/drawingml/2006/main" noGrp="1"/>
          </p:cNvSpPr>
          <p:nvPr/>
        </p:nvSpPr>
        <p:spPr>
          <a:xfrm xmlns:a="http://schemas.openxmlformats.org/drawingml/2006/main">
            <a:off x="3467100" y="2000250"/>
            <a:ext cx="66675" cy="209550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793CD2CA-5D4F-4A9A-A736-B71C93C61011}"/>
              </a:ext>
            </a:extLst>
          </p:cNvPr>
          <p:cNvSpPr>
            <a:spLocks xmlns:a="http://schemas.openxmlformats.org/drawingml/2006/main" noGrp="1"/>
          </p:cNvSpPr>
          <p:nvPr/>
        </p:nvSpPr>
        <p:spPr>
          <a:xfrm xmlns:a="http://schemas.openxmlformats.org/drawingml/2006/main">
            <a:off x="3695700" y="2171700"/>
            <a:ext cx="20383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Bought</a:t>
            </a:r>
          </a:p>
        </p:txBody>
      </p:sp>
      <p:sp>
        <p:nvSpPr>
          <p:cNvPr id="11" name="">
            <a:extLst xmlns:a="http://schemas.openxmlformats.org/drawingml/2006/main">
              <a:ext uri="{FF2B5EF4-FFF2-40B4-BE49-F238E27FC236}">
                <a16:creationId xmlns:a16="http://schemas.microsoft.com/office/drawing/2014/main" id="{D0035920-E111-4C89-B2E0-2F5D659C0EAD}"/>
              </a:ext>
            </a:extLst>
          </p:cNvPr>
          <p:cNvSpPr>
            <a:spLocks xmlns:a="http://schemas.openxmlformats.org/drawingml/2006/main" noGrp="1"/>
          </p:cNvSpPr>
          <p:nvPr/>
        </p:nvSpPr>
        <p:spPr>
          <a:xfrm xmlns:a="http://schemas.openxmlformats.org/drawingml/2006/main">
            <a:off x="3695700" y="2857500"/>
            <a:ext cx="2038350" cy="1085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Is it supplied as a service or purchased product?</a:t>
            </a:r>
          </a:p>
        </p:txBody>
      </p:sp>
      <p:sp>
        <p:nvSpPr>
          <p:cNvPr id="12" name="">
            <a:extLst xmlns:a="http://schemas.openxmlformats.org/drawingml/2006/main">
              <a:ext uri="{FF2B5EF4-FFF2-40B4-BE49-F238E27FC236}">
                <a16:creationId xmlns:a16="http://schemas.microsoft.com/office/drawing/2014/main" id="{4DF781FC-0D4F-420F-8A71-7DD6DA35E5E5}"/>
              </a:ext>
            </a:extLst>
          </p:cNvPr>
          <p:cNvSpPr>
            <a:spLocks xmlns:a="http://schemas.openxmlformats.org/drawingml/2006/main" noGrp="1"/>
          </p:cNvSpPr>
          <p:nvPr/>
        </p:nvSpPr>
        <p:spPr>
          <a:xfrm xmlns:a="http://schemas.openxmlformats.org/drawingml/2006/main">
            <a:off x="6210300" y="2000250"/>
            <a:ext cx="2438400" cy="2095500"/>
          </a:xfrm>
          <a:prstGeom xmlns:a="http://schemas.openxmlformats.org/drawingml/2006/main" prst="roundRect">
            <a:avLst>
              <a:gd name="adj" fmla="val 3636"/>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EFE36ADD-7375-4042-B433-8F749B6F6E58}"/>
              </a:ext>
            </a:extLst>
          </p:cNvPr>
          <p:cNvSpPr>
            <a:spLocks xmlns:a="http://schemas.openxmlformats.org/drawingml/2006/main" noGrp="1"/>
          </p:cNvSpPr>
          <p:nvPr/>
        </p:nvSpPr>
        <p:spPr>
          <a:xfrm xmlns:a="http://schemas.openxmlformats.org/drawingml/2006/main">
            <a:off x="6210300" y="2000250"/>
            <a:ext cx="66675" cy="209550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67547FB9-B07A-4819-B567-B75B8132D25F}"/>
              </a:ext>
            </a:extLst>
          </p:cNvPr>
          <p:cNvSpPr>
            <a:spLocks xmlns:a="http://schemas.openxmlformats.org/drawingml/2006/main" noGrp="1"/>
          </p:cNvSpPr>
          <p:nvPr/>
        </p:nvSpPr>
        <p:spPr>
          <a:xfrm xmlns:a="http://schemas.openxmlformats.org/drawingml/2006/main">
            <a:off x="6438900" y="2171700"/>
            <a:ext cx="20383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Embedded</a:t>
            </a:r>
          </a:p>
        </p:txBody>
      </p:sp>
      <p:sp>
        <p:nvSpPr>
          <p:cNvPr id="15" name="">
            <a:extLst xmlns:a="http://schemas.openxmlformats.org/drawingml/2006/main">
              <a:ext uri="{FF2B5EF4-FFF2-40B4-BE49-F238E27FC236}">
                <a16:creationId xmlns:a16="http://schemas.microsoft.com/office/drawing/2014/main" id="{919A23B6-15B7-47E0-9220-A48DBFABD7E4}"/>
              </a:ext>
            </a:extLst>
          </p:cNvPr>
          <p:cNvSpPr>
            <a:spLocks xmlns:a="http://schemas.openxmlformats.org/drawingml/2006/main" noGrp="1"/>
          </p:cNvSpPr>
          <p:nvPr/>
        </p:nvSpPr>
        <p:spPr>
          <a:xfrm xmlns:a="http://schemas.openxmlformats.org/drawingml/2006/main">
            <a:off x="6438900" y="2857500"/>
            <a:ext cx="2038350" cy="1085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Does an existing product contain an AI feature?</a:t>
            </a:r>
          </a:p>
        </p:txBody>
      </p:sp>
      <p:sp>
        <p:nvSpPr>
          <p:cNvPr id="16" name="">
            <a:extLst xmlns:a="http://schemas.openxmlformats.org/drawingml/2006/main">
              <a:ext uri="{FF2B5EF4-FFF2-40B4-BE49-F238E27FC236}">
                <a16:creationId xmlns:a16="http://schemas.microsoft.com/office/drawing/2014/main" id="{A97CAC5F-F33E-4DC8-B0F1-7A152A6C8BAC}"/>
              </a:ext>
            </a:extLst>
          </p:cNvPr>
          <p:cNvSpPr>
            <a:spLocks xmlns:a="http://schemas.openxmlformats.org/drawingml/2006/main" noGrp="1"/>
          </p:cNvSpPr>
          <p:nvPr/>
        </p:nvSpPr>
        <p:spPr>
          <a:xfrm xmlns:a="http://schemas.openxmlformats.org/drawingml/2006/main">
            <a:off x="8953500" y="2000250"/>
            <a:ext cx="2438400" cy="2095500"/>
          </a:xfrm>
          <a:prstGeom xmlns:a="http://schemas.openxmlformats.org/drawingml/2006/main" prst="roundRect">
            <a:avLst>
              <a:gd name="adj" fmla="val 3636"/>
            </a:avLst>
          </a:prstGeom>
          <a:solidFill xmlns:a="http://schemas.openxmlformats.org/drawingml/2006/main">
            <a:srgbClr val="FFF3DD"/>
          </a:solidFill>
          <a:ln xmlns:a="http://schemas.openxmlformats.org/drawingml/2006/main" w="9525">
            <a:solidFill>
              <a:srgbClr val="B9C7D1"/>
            </a:solidFill>
          </a:ln>
        </p:spPr>
      </p:sp>
      <p:sp>
        <p:nvSpPr>
          <p:cNvPr id="17" name="">
            <a:extLst xmlns:a="http://schemas.openxmlformats.org/drawingml/2006/main">
              <a:ext uri="{FF2B5EF4-FFF2-40B4-BE49-F238E27FC236}">
                <a16:creationId xmlns:a16="http://schemas.microsoft.com/office/drawing/2014/main" id="{BE3BD6D2-590E-4311-8BA7-046750931024}"/>
              </a:ext>
            </a:extLst>
          </p:cNvPr>
          <p:cNvSpPr>
            <a:spLocks xmlns:a="http://schemas.openxmlformats.org/drawingml/2006/main" noGrp="1"/>
          </p:cNvSpPr>
          <p:nvPr/>
        </p:nvSpPr>
        <p:spPr>
          <a:xfrm xmlns:a="http://schemas.openxmlformats.org/drawingml/2006/main">
            <a:off x="8953500" y="2000250"/>
            <a:ext cx="66675" cy="2095500"/>
          </a:xfrm>
          <a:prstGeom xmlns:a="http://schemas.openxmlformats.org/drawingml/2006/main" prst="rect">
            <a:avLst/>
          </a:prstGeom>
          <a:solidFill xmlns:a="http://schemas.openxmlformats.org/drawingml/2006/main">
            <a:srgbClr val="D98916"/>
          </a:solidFill>
          <a:ln xmlns:a="http://schemas.openxmlformats.org/drawingml/2006/main" w="0">
            <a:noFill/>
          </a:ln>
        </p:spPr>
      </p:sp>
      <p:sp>
        <p:nvSpPr>
          <p:cNvPr id="18" name="">
            <a:extLst xmlns:a="http://schemas.openxmlformats.org/drawingml/2006/main">
              <a:ext uri="{FF2B5EF4-FFF2-40B4-BE49-F238E27FC236}">
                <a16:creationId xmlns:a16="http://schemas.microsoft.com/office/drawing/2014/main" id="{5EA274AC-1A5E-433F-9B3F-D2CD4730DD77}"/>
              </a:ext>
            </a:extLst>
          </p:cNvPr>
          <p:cNvSpPr>
            <a:spLocks xmlns:a="http://schemas.openxmlformats.org/drawingml/2006/main" noGrp="1"/>
          </p:cNvSpPr>
          <p:nvPr/>
        </p:nvSpPr>
        <p:spPr>
          <a:xfrm xmlns:a="http://schemas.openxmlformats.org/drawingml/2006/main">
            <a:off x="9182100" y="2171700"/>
            <a:ext cx="20383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D98916"/>
                </a:solidFill>
                <a:latin typeface="DejaVu Sans"/>
                <a:ea typeface="DejaVu Sans"/>
                <a:cs typeface="DejaVu Sans"/>
              </a:defRPr>
            </a:pPr>
            <a:r>
              <a:rPr sz="1575" b="1">
                <a:solidFill>
                  <a:srgbClr val="D98916"/>
                </a:solidFill>
                <a:latin typeface="DejaVu Sans"/>
                <a:ea typeface="DejaVu Sans"/>
                <a:cs typeface="DejaVu Sans"/>
              </a:rPr>
              <a:t>Unmanaged</a:t>
            </a:r>
          </a:p>
        </p:txBody>
      </p:sp>
      <p:sp>
        <p:nvSpPr>
          <p:cNvPr id="19" name="">
            <a:extLst xmlns:a="http://schemas.openxmlformats.org/drawingml/2006/main">
              <a:ext uri="{FF2B5EF4-FFF2-40B4-BE49-F238E27FC236}">
                <a16:creationId xmlns:a16="http://schemas.microsoft.com/office/drawing/2014/main" id="{C322FD64-456E-4F55-B808-58C3999C5A98}"/>
              </a:ext>
            </a:extLst>
          </p:cNvPr>
          <p:cNvSpPr>
            <a:spLocks xmlns:a="http://schemas.openxmlformats.org/drawingml/2006/main" noGrp="1"/>
          </p:cNvSpPr>
          <p:nvPr/>
        </p:nvSpPr>
        <p:spPr>
          <a:xfrm xmlns:a="http://schemas.openxmlformats.org/drawingml/2006/main">
            <a:off x="9182100" y="2857500"/>
            <a:ext cx="2038350" cy="1085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350">
                <a:solidFill>
                  <a:srgbClr val="182B3A"/>
                </a:solidFill>
                <a:latin typeface="DejaVu Sans"/>
                <a:ea typeface="DejaVu Sans"/>
                <a:cs typeface="DejaVu Sans"/>
              </a:defRPr>
            </a:pPr>
            <a:r>
              <a:rPr sz="1350">
                <a:solidFill>
                  <a:srgbClr val="182B3A"/>
                </a:solidFill>
                <a:latin typeface="DejaVu Sans"/>
                <a:ea typeface="DejaVu Sans"/>
                <a:cs typeface="DejaVu Sans"/>
              </a:rPr>
              <a:t>Has the use not entered normal oversight?</a:t>
            </a:r>
          </a:p>
        </p:txBody>
      </p:sp>
      <p:sp>
        <p:nvSpPr>
          <p:cNvPr id="20" name="">
            <a:extLst xmlns:a="http://schemas.openxmlformats.org/drawingml/2006/main">
              <a:ext uri="{FF2B5EF4-FFF2-40B4-BE49-F238E27FC236}">
                <a16:creationId xmlns:a16="http://schemas.microsoft.com/office/drawing/2014/main" id="{7E9C1AE1-9B53-48BD-9FDF-48FB40DC325C}"/>
              </a:ext>
            </a:extLst>
          </p:cNvPr>
          <p:cNvSpPr>
            <a:spLocks xmlns:a="http://schemas.openxmlformats.org/drawingml/2006/main" noGrp="1"/>
          </p:cNvSpPr>
          <p:nvPr/>
        </p:nvSpPr>
        <p:spPr>
          <a:xfrm xmlns:a="http://schemas.openxmlformats.org/drawingml/2006/main">
            <a:off x="876300" y="4762500"/>
            <a:ext cx="10191750" cy="4000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Ask every question. A bought product may have embedded AI, and any built, bought or embedded use may be unmanaged.</a:t>
            </a:r>
          </a:p>
        </p:txBody>
      </p:sp>
      <p:sp>
        <p:nvSpPr>
          <p:cNvPr id="21" name="">
            <a:extLst xmlns:a="http://schemas.openxmlformats.org/drawingml/2006/main">
              <a:ext uri="{FF2B5EF4-FFF2-40B4-BE49-F238E27FC236}">
                <a16:creationId xmlns:a16="http://schemas.microsoft.com/office/drawing/2014/main" id="{4B8727A5-81EF-460F-9363-68160C6ED6F7}"/>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2" name="">
            <a:extLst xmlns:a="http://schemas.openxmlformats.org/drawingml/2006/main">
              <a:ext uri="{FF2B5EF4-FFF2-40B4-BE49-F238E27FC236}">
                <a16:creationId xmlns:a16="http://schemas.microsoft.com/office/drawing/2014/main" id="{C51218B2-DB94-4A1E-90E0-66D28551751F}"/>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06</a:t>
            </a:r>
          </a:p>
        </p:txBody>
      </p:sp>
    </p:spTree>
    <p:extLst>
      <p:ext uri="{BB962C8B-B14F-4D97-AF65-F5344CB8AC3E}">
        <p14:creationId xmlns:p14="http://schemas.microsoft.com/office/powerpoint/2010/main" val="608625584"/>
      </p:ext>
    </p:extLst>
  </p:cSld>
</p:sld>
</file>

<file path=ppt/slides/slide7.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5" name="">
            <a:extLst xmlns:a="http://schemas.openxmlformats.org/drawingml/2006/main">
              <a:ext uri="{FF2B5EF4-FFF2-40B4-BE49-F238E27FC236}">
                <a16:creationId xmlns:a16="http://schemas.microsoft.com/office/drawing/2014/main" id="{737EC7EC-0D00-4F68-B4FE-037C1931B7A4}"/>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979ADD7A-E0B8-4CD7-8A42-E0E4FD5E5115}"/>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Permitted data use needs two decisions</a:t>
            </a:r>
          </a:p>
        </p:txBody>
      </p:sp>
      <p:sp>
        <p:nvSpPr>
          <p:cNvPr id="3" name="">
            <a:extLst xmlns:a="http://schemas.openxmlformats.org/drawingml/2006/main">
              <a:ext uri="{FF2B5EF4-FFF2-40B4-BE49-F238E27FC236}">
                <a16:creationId xmlns:a16="http://schemas.microsoft.com/office/drawing/2014/main" id="{E00DEC08-E0D3-4591-930E-9E82D24B2A08}"/>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8D6B7FAA-EBDD-4D62-916D-5388BD1991D2}"/>
              </a:ext>
            </a:extLst>
          </p:cNvPr>
          <p:cNvSpPr>
            <a:spLocks xmlns:a="http://schemas.openxmlformats.org/drawingml/2006/main" noGrp="1"/>
          </p:cNvSpPr>
          <p:nvPr/>
        </p:nvSpPr>
        <p:spPr>
          <a:xfrm xmlns:a="http://schemas.openxmlformats.org/drawingml/2006/main">
            <a:off x="876300" y="1952625"/>
            <a:ext cx="4476750" cy="2476500"/>
          </a:xfrm>
          <a:prstGeom xmlns:a="http://schemas.openxmlformats.org/drawingml/2006/main" prst="roundRect">
            <a:avLst>
              <a:gd name="adj" fmla="val 3077"/>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47D048EF-7DC6-43B1-A21F-A7FD6E88FFF8}"/>
              </a:ext>
            </a:extLst>
          </p:cNvPr>
          <p:cNvSpPr>
            <a:spLocks xmlns:a="http://schemas.openxmlformats.org/drawingml/2006/main" noGrp="1"/>
          </p:cNvSpPr>
          <p:nvPr/>
        </p:nvSpPr>
        <p:spPr>
          <a:xfrm xmlns:a="http://schemas.openxmlformats.org/drawingml/2006/main">
            <a:off x="876300" y="1952625"/>
            <a:ext cx="66675" cy="247650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9CF206B5-31C9-489C-8F5F-A1D02C0848E9}"/>
              </a:ext>
            </a:extLst>
          </p:cNvPr>
          <p:cNvSpPr>
            <a:spLocks xmlns:a="http://schemas.openxmlformats.org/drawingml/2006/main" noGrp="1"/>
          </p:cNvSpPr>
          <p:nvPr/>
        </p:nvSpPr>
        <p:spPr>
          <a:xfrm xmlns:a="http://schemas.openxmlformats.org/drawingml/2006/main">
            <a:off x="1104900" y="2124075"/>
            <a:ext cx="4076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Access</a:t>
            </a:r>
          </a:p>
        </p:txBody>
      </p:sp>
      <p:sp>
        <p:nvSpPr>
          <p:cNvPr id="7" name="">
            <a:extLst xmlns:a="http://schemas.openxmlformats.org/drawingml/2006/main">
              <a:ext uri="{FF2B5EF4-FFF2-40B4-BE49-F238E27FC236}">
                <a16:creationId xmlns:a16="http://schemas.microsoft.com/office/drawing/2014/main" id="{94B311D4-0CDD-48FF-B14E-C2C123F4C1BE}"/>
              </a:ext>
            </a:extLst>
          </p:cNvPr>
          <p:cNvSpPr>
            <a:spLocks xmlns:a="http://schemas.openxmlformats.org/drawingml/2006/main" noGrp="1"/>
          </p:cNvSpPr>
          <p:nvPr/>
        </p:nvSpPr>
        <p:spPr>
          <a:xfrm xmlns:a="http://schemas.openxmlformats.org/drawingml/2006/main">
            <a:off x="1104900" y="2809875"/>
            <a:ext cx="4076700" cy="1466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May this identity reach the data?</a:t>
            </a:r>
          </a:p>
          <a:p xmlns:a="http://schemas.openxmlformats.org/drawingml/2006/main">
            <a:r>
              <a:t/>
            </a:r>
          </a:p>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Security controls identity, resource, operation, destination and retention.</a:t>
            </a:r>
          </a:p>
        </p:txBody>
      </p:sp>
      <p:sp>
        <p:nvSpPr>
          <p:cNvPr id="8" name="">
            <a:extLst xmlns:a="http://schemas.openxmlformats.org/drawingml/2006/main">
              <a:ext uri="{FF2B5EF4-FFF2-40B4-BE49-F238E27FC236}">
                <a16:creationId xmlns:a16="http://schemas.microsoft.com/office/drawing/2014/main" id="{18618C6D-14EF-4ABD-B7E1-32422F378C34}"/>
              </a:ext>
            </a:extLst>
          </p:cNvPr>
          <p:cNvSpPr>
            <a:spLocks xmlns:a="http://schemas.openxmlformats.org/drawingml/2006/main" noGrp="1"/>
          </p:cNvSpPr>
          <p:nvPr/>
        </p:nvSpPr>
        <p:spPr>
          <a:xfrm xmlns:a="http://schemas.openxmlformats.org/drawingml/2006/main">
            <a:off x="6762750" y="1952625"/>
            <a:ext cx="4476750" cy="2476500"/>
          </a:xfrm>
          <a:prstGeom xmlns:a="http://schemas.openxmlformats.org/drawingml/2006/main" prst="roundRect">
            <a:avLst>
              <a:gd name="adj" fmla="val 3077"/>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EFD4A457-2B74-4F1F-810E-88B011937BE6}"/>
              </a:ext>
            </a:extLst>
          </p:cNvPr>
          <p:cNvSpPr>
            <a:spLocks xmlns:a="http://schemas.openxmlformats.org/drawingml/2006/main" noGrp="1"/>
          </p:cNvSpPr>
          <p:nvPr/>
        </p:nvSpPr>
        <p:spPr>
          <a:xfrm xmlns:a="http://schemas.openxmlformats.org/drawingml/2006/main">
            <a:off x="6762750" y="1952625"/>
            <a:ext cx="66675" cy="247650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990D0037-FA2A-4060-B027-D22ABCDBF54F}"/>
              </a:ext>
            </a:extLst>
          </p:cNvPr>
          <p:cNvSpPr>
            <a:spLocks xmlns:a="http://schemas.openxmlformats.org/drawingml/2006/main" noGrp="1"/>
          </p:cNvSpPr>
          <p:nvPr/>
        </p:nvSpPr>
        <p:spPr>
          <a:xfrm xmlns:a="http://schemas.openxmlformats.org/drawingml/2006/main">
            <a:off x="6991350" y="2124075"/>
            <a:ext cx="407670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Appropriate use</a:t>
            </a:r>
          </a:p>
        </p:txBody>
      </p:sp>
      <p:sp>
        <p:nvSpPr>
          <p:cNvPr id="11" name="">
            <a:extLst xmlns:a="http://schemas.openxmlformats.org/drawingml/2006/main">
              <a:ext uri="{FF2B5EF4-FFF2-40B4-BE49-F238E27FC236}">
                <a16:creationId xmlns:a16="http://schemas.microsoft.com/office/drawing/2014/main" id="{DC75AA10-3CE3-4D2E-B248-6EFD0904C78C}"/>
              </a:ext>
            </a:extLst>
          </p:cNvPr>
          <p:cNvSpPr>
            <a:spLocks xmlns:a="http://schemas.openxmlformats.org/drawingml/2006/main" noGrp="1"/>
          </p:cNvSpPr>
          <p:nvPr/>
        </p:nvSpPr>
        <p:spPr>
          <a:xfrm xmlns:a="http://schemas.openxmlformats.org/drawingml/2006/main">
            <a:off x="6991350" y="2809875"/>
            <a:ext cx="4076700" cy="14668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May this data be used for this purpose, with adequate evidence and obligations to affected people?</a:t>
            </a:r>
          </a:p>
        </p:txBody>
      </p:sp>
      <p:sp>
        <p:nvSpPr>
          <p:cNvPr id="12" name="">
            <a:extLst xmlns:a="http://schemas.openxmlformats.org/drawingml/2006/main">
              <a:ext uri="{FF2B5EF4-FFF2-40B4-BE49-F238E27FC236}">
                <a16:creationId xmlns:a16="http://schemas.microsoft.com/office/drawing/2014/main" id="{F47DD7E8-19F5-4FA3-90D7-23C7F7BC48B2}"/>
              </a:ext>
            </a:extLst>
          </p:cNvPr>
          <p:cNvSpPr>
            <a:spLocks xmlns:a="http://schemas.openxmlformats.org/drawingml/2006/main" noGrp="1"/>
          </p:cNvSpPr>
          <p:nvPr/>
        </p:nvSpPr>
        <p:spPr>
          <a:xfrm xmlns:a="http://schemas.openxmlformats.org/drawingml/2006/main">
            <a:off x="876300" y="5048250"/>
            <a:ext cx="10287000" cy="381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Access alone does not establish appropriate use. Missing evidence can justify a pause, narrower conditions, redesign or stopping.</a:t>
            </a:r>
          </a:p>
        </p:txBody>
      </p:sp>
      <p:sp>
        <p:nvSpPr>
          <p:cNvPr id="13" name="">
            <a:extLst xmlns:a="http://schemas.openxmlformats.org/drawingml/2006/main">
              <a:ext uri="{FF2B5EF4-FFF2-40B4-BE49-F238E27FC236}">
                <a16:creationId xmlns:a16="http://schemas.microsoft.com/office/drawing/2014/main" id="{9DC820F4-3816-4E07-865D-BAC65CC8AED3}"/>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4" name="">
            <a:extLst xmlns:a="http://schemas.openxmlformats.org/drawingml/2006/main">
              <a:ext uri="{FF2B5EF4-FFF2-40B4-BE49-F238E27FC236}">
                <a16:creationId xmlns:a16="http://schemas.microsoft.com/office/drawing/2014/main" id="{F722C315-58DA-4E2B-9D6F-1C5B2D07A1C0}"/>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07</a:t>
            </a:r>
          </a:p>
        </p:txBody>
      </p:sp>
    </p:spTree>
    <p:extLst>
      <p:ext uri="{BB962C8B-B14F-4D97-AF65-F5344CB8AC3E}">
        <p14:creationId xmlns:p14="http://schemas.microsoft.com/office/powerpoint/2010/main" val="1094160258"/>
      </p:ext>
    </p:extLst>
  </p:cSld>
</p:sld>
</file>

<file path=ppt/slides/slide8.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15" name="">
            <a:extLst xmlns:a="http://schemas.openxmlformats.org/drawingml/2006/main">
              <a:ext uri="{FF2B5EF4-FFF2-40B4-BE49-F238E27FC236}">
                <a16:creationId xmlns:a16="http://schemas.microsoft.com/office/drawing/2014/main" id="{E7301D2F-D696-4609-B58F-F32644DE10E7}"/>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A1F10B2A-2B0E-4A49-AC5D-DE44C8F621D2}"/>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AI governance and AI security</a:t>
            </a:r>
          </a:p>
        </p:txBody>
      </p:sp>
      <p:sp>
        <p:nvSpPr>
          <p:cNvPr id="3" name="">
            <a:extLst xmlns:a="http://schemas.openxmlformats.org/drawingml/2006/main">
              <a:ext uri="{FF2B5EF4-FFF2-40B4-BE49-F238E27FC236}">
                <a16:creationId xmlns:a16="http://schemas.microsoft.com/office/drawing/2014/main" id="{31387E23-9151-4B86-980B-5E3B50B6E16A}"/>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0530520D-0D7C-4585-91A8-521D93649CE5}"/>
              </a:ext>
            </a:extLst>
          </p:cNvPr>
          <p:cNvSpPr>
            <a:spLocks xmlns:a="http://schemas.openxmlformats.org/drawingml/2006/main" noGrp="1"/>
          </p:cNvSpPr>
          <p:nvPr/>
        </p:nvSpPr>
        <p:spPr>
          <a:xfrm xmlns:a="http://schemas.openxmlformats.org/drawingml/2006/main">
            <a:off x="723900" y="1905000"/>
            <a:ext cx="4762500" cy="2628900"/>
          </a:xfrm>
          <a:prstGeom xmlns:a="http://schemas.openxmlformats.org/drawingml/2006/main" prst="roundRect">
            <a:avLst>
              <a:gd name="adj" fmla="val 2899"/>
            </a:avLst>
          </a:prstGeom>
          <a:solidFill xmlns:a="http://schemas.openxmlformats.org/drawingml/2006/main">
            <a:srgbClr val="E5F5F3"/>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12379FCC-E4AD-4406-9B85-BA00F68035B8}"/>
              </a:ext>
            </a:extLst>
          </p:cNvPr>
          <p:cNvSpPr>
            <a:spLocks xmlns:a="http://schemas.openxmlformats.org/drawingml/2006/main" noGrp="1"/>
          </p:cNvSpPr>
          <p:nvPr/>
        </p:nvSpPr>
        <p:spPr>
          <a:xfrm xmlns:a="http://schemas.openxmlformats.org/drawingml/2006/main">
            <a:off x="723900" y="1905000"/>
            <a:ext cx="66675" cy="262890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432D730E-F57E-4130-B63E-ABA40973B384}"/>
              </a:ext>
            </a:extLst>
          </p:cNvPr>
          <p:cNvSpPr>
            <a:spLocks xmlns:a="http://schemas.openxmlformats.org/drawingml/2006/main" noGrp="1"/>
          </p:cNvSpPr>
          <p:nvPr/>
        </p:nvSpPr>
        <p:spPr>
          <a:xfrm xmlns:a="http://schemas.openxmlformats.org/drawingml/2006/main">
            <a:off x="952500" y="2076450"/>
            <a:ext cx="43624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AI governance</a:t>
            </a:r>
          </a:p>
        </p:txBody>
      </p:sp>
      <p:sp>
        <p:nvSpPr>
          <p:cNvPr id="7" name="">
            <a:extLst xmlns:a="http://schemas.openxmlformats.org/drawingml/2006/main">
              <a:ext uri="{FF2B5EF4-FFF2-40B4-BE49-F238E27FC236}">
                <a16:creationId xmlns:a16="http://schemas.microsoft.com/office/drawing/2014/main" id="{CD9CCF42-9CF9-4CAA-A6D1-C71FF3B91370}"/>
              </a:ext>
            </a:extLst>
          </p:cNvPr>
          <p:cNvSpPr>
            <a:spLocks xmlns:a="http://schemas.openxmlformats.org/drawingml/2006/main" noGrp="1"/>
          </p:cNvSpPr>
          <p:nvPr/>
        </p:nvSpPr>
        <p:spPr>
          <a:xfrm xmlns:a="http://schemas.openxmlformats.org/drawingml/2006/main">
            <a:off x="952500" y="2762250"/>
            <a:ext cx="4362450" cy="1619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Direct AI use: set purpose, conditions, required evidence and when to reassess.</a:t>
            </a:r>
          </a:p>
        </p:txBody>
      </p:sp>
      <p:sp>
        <p:nvSpPr>
          <p:cNvPr id="8" name="">
            <a:extLst xmlns:a="http://schemas.openxmlformats.org/drawingml/2006/main">
              <a:ext uri="{FF2B5EF4-FFF2-40B4-BE49-F238E27FC236}">
                <a16:creationId xmlns:a16="http://schemas.microsoft.com/office/drawing/2014/main" id="{5A40123C-E74B-4842-9680-2EC734F40718}"/>
              </a:ext>
            </a:extLst>
          </p:cNvPr>
          <p:cNvSpPr>
            <a:spLocks xmlns:a="http://schemas.openxmlformats.org/drawingml/2006/main" noGrp="1"/>
          </p:cNvSpPr>
          <p:nvPr/>
        </p:nvSpPr>
        <p:spPr>
          <a:xfrm xmlns:a="http://schemas.openxmlformats.org/drawingml/2006/main">
            <a:off x="6705600" y="1905000"/>
            <a:ext cx="4762500" cy="2628900"/>
          </a:xfrm>
          <a:prstGeom xmlns:a="http://schemas.openxmlformats.org/drawingml/2006/main" prst="roundRect">
            <a:avLst>
              <a:gd name="adj" fmla="val 2899"/>
            </a:avLst>
          </a:prstGeom>
          <a:solidFill xmlns:a="http://schemas.openxmlformats.org/drawingml/2006/main">
            <a:srgbClr val="E9F3F9"/>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0DB38887-B658-456C-9C61-9B8EB380A168}"/>
              </a:ext>
            </a:extLst>
          </p:cNvPr>
          <p:cNvSpPr>
            <a:spLocks xmlns:a="http://schemas.openxmlformats.org/drawingml/2006/main" noGrp="1"/>
          </p:cNvSpPr>
          <p:nvPr/>
        </p:nvSpPr>
        <p:spPr>
          <a:xfrm xmlns:a="http://schemas.openxmlformats.org/drawingml/2006/main">
            <a:off x="6705600" y="1905000"/>
            <a:ext cx="66675" cy="262890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B17954DC-B2DA-47F2-8ABF-F0DC562181EE}"/>
              </a:ext>
            </a:extLst>
          </p:cNvPr>
          <p:cNvSpPr>
            <a:spLocks xmlns:a="http://schemas.openxmlformats.org/drawingml/2006/main" noGrp="1"/>
          </p:cNvSpPr>
          <p:nvPr/>
        </p:nvSpPr>
        <p:spPr>
          <a:xfrm xmlns:a="http://schemas.openxmlformats.org/drawingml/2006/main">
            <a:off x="6934200" y="2076450"/>
            <a:ext cx="43624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AI security</a:t>
            </a:r>
          </a:p>
        </p:txBody>
      </p:sp>
      <p:sp>
        <p:nvSpPr>
          <p:cNvPr id="11" name="">
            <a:extLst xmlns:a="http://schemas.openxmlformats.org/drawingml/2006/main">
              <a:ext uri="{FF2B5EF4-FFF2-40B4-BE49-F238E27FC236}">
                <a16:creationId xmlns:a16="http://schemas.microsoft.com/office/drawing/2014/main" id="{F2211E41-E526-43F7-9AA5-7564CA995EF1}"/>
              </a:ext>
            </a:extLst>
          </p:cNvPr>
          <p:cNvSpPr>
            <a:spLocks xmlns:a="http://schemas.openxmlformats.org/drawingml/2006/main" noGrp="1"/>
          </p:cNvSpPr>
          <p:nvPr/>
        </p:nvSpPr>
        <p:spPr>
          <a:xfrm xmlns:a="http://schemas.openxmlformats.org/drawingml/2006/main">
            <a:off x="6934200" y="2762250"/>
            <a:ext cx="4362450" cy="16192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425">
                <a:solidFill>
                  <a:srgbClr val="182B3A"/>
                </a:solidFill>
                <a:latin typeface="DejaVu Sans"/>
                <a:ea typeface="DejaVu Sans"/>
                <a:cs typeface="DejaVu Sans"/>
              </a:defRPr>
            </a:pPr>
            <a:r>
              <a:rPr sz="1425">
                <a:solidFill>
                  <a:srgbClr val="182B3A"/>
                </a:solidFill>
                <a:latin typeface="DejaVu Sans"/>
                <a:ea typeface="DejaVu Sans"/>
                <a:cs typeface="DejaVu Sans"/>
              </a:rPr>
              <a:t>Protect the work: advise early, implement safeguards and return security evidence.</a:t>
            </a:r>
          </a:p>
        </p:txBody>
      </p:sp>
      <p:sp>
        <p:nvSpPr>
          <p:cNvPr id="12" name="">
            <a:extLst xmlns:a="http://schemas.openxmlformats.org/drawingml/2006/main">
              <a:ext uri="{FF2B5EF4-FFF2-40B4-BE49-F238E27FC236}">
                <a16:creationId xmlns:a16="http://schemas.microsoft.com/office/drawing/2014/main" id="{4F6578D9-7983-45B5-9F8E-2506F31D7A02}"/>
              </a:ext>
            </a:extLst>
          </p:cNvPr>
          <p:cNvSpPr>
            <a:spLocks xmlns:a="http://schemas.openxmlformats.org/drawingml/2006/main" noGrp="1"/>
          </p:cNvSpPr>
          <p:nvPr/>
        </p:nvSpPr>
        <p:spPr>
          <a:xfrm xmlns:a="http://schemas.openxmlformats.org/drawingml/2006/main">
            <a:off x="876300" y="5105400"/>
            <a:ext cx="10287000" cy="3619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00" b="1">
                <a:solidFill>
                  <a:srgbClr val="12324A"/>
                </a:solidFill>
                <a:latin typeface="DejaVu Sans"/>
                <a:ea typeface="DejaVu Sans"/>
                <a:cs typeface="DejaVu Sans"/>
              </a:defRPr>
            </a:pPr>
            <a:r>
              <a:rPr sz="1500" b="1">
                <a:solidFill>
                  <a:srgbClr val="12324A"/>
                </a:solidFill>
                <a:latin typeface="DejaVu Sans"/>
                <a:ea typeface="DejaVu Sans"/>
                <a:cs typeface="DejaVu Sans"/>
              </a:rPr>
              <a:t>Governance directs AI use. Security protects it. Evidence from real use informs the next decision.</a:t>
            </a:r>
          </a:p>
        </p:txBody>
      </p:sp>
      <p:sp>
        <p:nvSpPr>
          <p:cNvPr id="13" name="">
            <a:extLst xmlns:a="http://schemas.openxmlformats.org/drawingml/2006/main">
              <a:ext uri="{FF2B5EF4-FFF2-40B4-BE49-F238E27FC236}">
                <a16:creationId xmlns:a16="http://schemas.microsoft.com/office/drawing/2014/main" id="{2B79F27E-5F17-4F56-A333-0E36A82732C5}"/>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14" name="">
            <a:extLst xmlns:a="http://schemas.openxmlformats.org/drawingml/2006/main">
              <a:ext uri="{FF2B5EF4-FFF2-40B4-BE49-F238E27FC236}">
                <a16:creationId xmlns:a16="http://schemas.microsoft.com/office/drawing/2014/main" id="{78F137BE-F699-4969-8DDD-B429C8BBC91B}"/>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08</a:t>
            </a:r>
          </a:p>
        </p:txBody>
      </p:sp>
    </p:spTree>
    <p:extLst>
      <p:ext uri="{BB962C8B-B14F-4D97-AF65-F5344CB8AC3E}">
        <p14:creationId xmlns:p14="http://schemas.microsoft.com/office/powerpoint/2010/main" val="1217286235"/>
      </p:ext>
    </p:extLst>
  </p:cSld>
</p:sld>
</file>

<file path=ppt/slides/slide9.xml><?xml version="1.0" encoding="utf-8"?>
<p:sld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30" name="">
            <a:extLst xmlns:a="http://schemas.openxmlformats.org/drawingml/2006/main">
              <a:ext uri="{FF2B5EF4-FFF2-40B4-BE49-F238E27FC236}">
                <a16:creationId xmlns:a16="http://schemas.microsoft.com/office/drawing/2014/main" id="{F1247165-673D-447B-9566-AF4350A89FC7}"/>
              </a:ext>
            </a:extLst>
          </p:cNvPr>
          <p:cNvSpPr>
            <a:spLocks xmlns:a="http://schemas.openxmlformats.org/drawingml/2006/main" noGrp="1"/>
          </p:cNvSpPr>
          <p:nvPr/>
        </p:nvSpPr>
        <p:spPr>
          <a:xfrm xmlns:a="http://schemas.openxmlformats.org/drawingml/2006/main">
            <a:off x="609600" y="304800"/>
            <a:ext cx="8286750" cy="209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087E8B"/>
                </a:solidFill>
                <a:latin typeface="DejaVu Sans"/>
                <a:ea typeface="DejaVu Sans"/>
                <a:cs typeface="DejaVu Sans"/>
              </a:defRPr>
            </a:pPr>
            <a:r>
              <a:rPr sz="900" b="1">
                <a:solidFill>
                  <a:srgbClr val="087E8B"/>
                </a:solidFill>
                <a:latin typeface="DejaVu Sans"/>
                <a:ea typeface="DejaVu Sans"/>
                <a:cs typeface="DejaVu Sans"/>
              </a:rPr>
              <a:t>AI SECURITY REFERENCE ARCHITECTURES</a:t>
            </a:r>
          </a:p>
        </p:txBody>
      </p:sp>
      <p:sp>
        <p:nvSpPr>
          <p:cNvPr id="2" name="">
            <a:extLst xmlns:a="http://schemas.openxmlformats.org/drawingml/2006/main">
              <a:ext uri="{FF2B5EF4-FFF2-40B4-BE49-F238E27FC236}">
                <a16:creationId xmlns:a16="http://schemas.microsoft.com/office/drawing/2014/main" id="{5F42D93F-834B-46CF-9E4C-8DB9EF1B5755}"/>
              </a:ext>
            </a:extLst>
          </p:cNvPr>
          <p:cNvSpPr>
            <a:spLocks xmlns:a="http://schemas.openxmlformats.org/drawingml/2006/main" noGrp="1"/>
          </p:cNvSpPr>
          <p:nvPr/>
        </p:nvSpPr>
        <p:spPr>
          <a:xfrm xmlns:a="http://schemas.openxmlformats.org/drawingml/2006/main">
            <a:off x="609600" y="590550"/>
            <a:ext cx="10287000" cy="5905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2550" b="1">
                <a:solidFill>
                  <a:srgbClr val="12324A"/>
                </a:solidFill>
                <a:latin typeface="DejaVu Sans"/>
                <a:ea typeface="DejaVu Sans"/>
                <a:cs typeface="DejaVu Sans"/>
              </a:defRPr>
            </a:pPr>
            <a:r>
              <a:rPr sz="2550" b="1">
                <a:solidFill>
                  <a:srgbClr val="12324A"/>
                </a:solidFill>
                <a:latin typeface="DejaVu Sans"/>
                <a:ea typeface="DejaVu Sans"/>
                <a:cs typeface="DejaVu Sans"/>
              </a:rPr>
              <a:t>AI governance: six connected responsibilities</a:t>
            </a:r>
          </a:p>
        </p:txBody>
      </p:sp>
      <p:sp>
        <p:nvSpPr>
          <p:cNvPr id="3" name="">
            <a:extLst xmlns:a="http://schemas.openxmlformats.org/drawingml/2006/main">
              <a:ext uri="{FF2B5EF4-FFF2-40B4-BE49-F238E27FC236}">
                <a16:creationId xmlns:a16="http://schemas.microsoft.com/office/drawing/2014/main" id="{83ED9A48-FBCA-481F-90CA-3B9EEA618D77}"/>
              </a:ext>
            </a:extLst>
          </p:cNvPr>
          <p:cNvSpPr>
            <a:spLocks xmlns:a="http://schemas.openxmlformats.org/drawingml/2006/main" noGrp="1"/>
          </p:cNvSpPr>
          <p:nvPr/>
        </p:nvSpPr>
        <p:spPr>
          <a:xfrm xmlns:a="http://schemas.openxmlformats.org/drawingml/2006/main">
            <a:off x="609600" y="1257300"/>
            <a:ext cx="10972800" cy="19050"/>
          </a:xfrm>
          <a:prstGeom xmlns:a="http://schemas.openxmlformats.org/drawingml/2006/main" prst="rect">
            <a:avLst/>
          </a:prstGeom>
          <a:solidFill xmlns:a="http://schemas.openxmlformats.org/drawingml/2006/main">
            <a:srgbClr val="B9C7D1"/>
          </a:solidFill>
          <a:ln xmlns:a="http://schemas.openxmlformats.org/drawingml/2006/main" w="0">
            <a:noFill/>
          </a:ln>
        </p:spPr>
      </p:sp>
      <p:sp>
        <p:nvSpPr>
          <p:cNvPr id="4" name="">
            <a:extLst xmlns:a="http://schemas.openxmlformats.org/drawingml/2006/main">
              <a:ext uri="{FF2B5EF4-FFF2-40B4-BE49-F238E27FC236}">
                <a16:creationId xmlns:a16="http://schemas.microsoft.com/office/drawing/2014/main" id="{5239C048-EA56-4F4D-98A7-387C3E88FF04}"/>
              </a:ext>
            </a:extLst>
          </p:cNvPr>
          <p:cNvSpPr>
            <a:spLocks xmlns:a="http://schemas.openxmlformats.org/drawingml/2006/main" noGrp="1"/>
          </p:cNvSpPr>
          <p:nvPr/>
        </p:nvSpPr>
        <p:spPr>
          <a:xfrm xmlns:a="http://schemas.openxmlformats.org/drawingml/2006/main">
            <a:off x="685800" y="1657350"/>
            <a:ext cx="3352800" cy="1847850"/>
          </a:xfrm>
          <a:prstGeom xmlns:a="http://schemas.openxmlformats.org/drawingml/2006/main" prst="roundRect">
            <a:avLst>
              <a:gd name="adj" fmla="val 4124"/>
            </a:avLst>
          </a:prstGeom>
          <a:solidFill xmlns:a="http://schemas.openxmlformats.org/drawingml/2006/main">
            <a:srgbClr val="E9F3F9"/>
          </a:solidFill>
          <a:ln xmlns:a="http://schemas.openxmlformats.org/drawingml/2006/main" w="9525">
            <a:solidFill>
              <a:srgbClr val="B9C7D1"/>
            </a:solidFill>
          </a:ln>
        </p:spPr>
      </p:sp>
      <p:sp>
        <p:nvSpPr>
          <p:cNvPr id="5" name="">
            <a:extLst xmlns:a="http://schemas.openxmlformats.org/drawingml/2006/main">
              <a:ext uri="{FF2B5EF4-FFF2-40B4-BE49-F238E27FC236}">
                <a16:creationId xmlns:a16="http://schemas.microsoft.com/office/drawing/2014/main" id="{1C9E4922-FE55-437C-936A-BD4FC8712180}"/>
              </a:ext>
            </a:extLst>
          </p:cNvPr>
          <p:cNvSpPr>
            <a:spLocks xmlns:a="http://schemas.openxmlformats.org/drawingml/2006/main" noGrp="1"/>
          </p:cNvSpPr>
          <p:nvPr/>
        </p:nvSpPr>
        <p:spPr>
          <a:xfrm xmlns:a="http://schemas.openxmlformats.org/drawingml/2006/main">
            <a:off x="685800" y="1657350"/>
            <a:ext cx="66675" cy="18478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6" name="">
            <a:extLst xmlns:a="http://schemas.openxmlformats.org/drawingml/2006/main">
              <a:ext uri="{FF2B5EF4-FFF2-40B4-BE49-F238E27FC236}">
                <a16:creationId xmlns:a16="http://schemas.microsoft.com/office/drawing/2014/main" id="{FCCDB583-AC42-469B-8F65-EF07299E17F2}"/>
              </a:ext>
            </a:extLst>
          </p:cNvPr>
          <p:cNvSpPr>
            <a:spLocks xmlns:a="http://schemas.openxmlformats.org/drawingml/2006/main" noGrp="1"/>
          </p:cNvSpPr>
          <p:nvPr/>
        </p:nvSpPr>
        <p:spPr>
          <a:xfrm xmlns:a="http://schemas.openxmlformats.org/drawingml/2006/main">
            <a:off x="914400" y="18288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Purpose and ownership</a:t>
            </a:r>
          </a:p>
        </p:txBody>
      </p:sp>
      <p:sp>
        <p:nvSpPr>
          <p:cNvPr id="7" name="">
            <a:extLst xmlns:a="http://schemas.openxmlformats.org/drawingml/2006/main">
              <a:ext uri="{FF2B5EF4-FFF2-40B4-BE49-F238E27FC236}">
                <a16:creationId xmlns:a16="http://schemas.microsoft.com/office/drawing/2014/main" id="{76630DC8-6ABA-4B24-8178-DBEA7CF319F0}"/>
              </a:ext>
            </a:extLst>
          </p:cNvPr>
          <p:cNvSpPr>
            <a:spLocks xmlns:a="http://schemas.openxmlformats.org/drawingml/2006/main" noGrp="1"/>
          </p:cNvSpPr>
          <p:nvPr/>
        </p:nvSpPr>
        <p:spPr>
          <a:xfrm xmlns:a="http://schemas.openxmlformats.org/drawingml/2006/main">
            <a:off x="914400" y="2514600"/>
            <a:ext cx="295275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What is it for, who is affected, and who answers for it?</a:t>
            </a:r>
          </a:p>
        </p:txBody>
      </p:sp>
      <p:sp>
        <p:nvSpPr>
          <p:cNvPr id="8" name="">
            <a:extLst xmlns:a="http://schemas.openxmlformats.org/drawingml/2006/main">
              <a:ext uri="{FF2B5EF4-FFF2-40B4-BE49-F238E27FC236}">
                <a16:creationId xmlns:a16="http://schemas.microsoft.com/office/drawing/2014/main" id="{CFD5A395-594C-4830-8D4C-ACB594289313}"/>
              </a:ext>
            </a:extLst>
          </p:cNvPr>
          <p:cNvSpPr>
            <a:spLocks xmlns:a="http://schemas.openxmlformats.org/drawingml/2006/main" noGrp="1"/>
          </p:cNvSpPr>
          <p:nvPr/>
        </p:nvSpPr>
        <p:spPr>
          <a:xfrm xmlns:a="http://schemas.openxmlformats.org/drawingml/2006/main">
            <a:off x="4419600" y="1657350"/>
            <a:ext cx="3352800" cy="1847850"/>
          </a:xfrm>
          <a:prstGeom xmlns:a="http://schemas.openxmlformats.org/drawingml/2006/main" prst="roundRect">
            <a:avLst>
              <a:gd name="adj" fmla="val 4124"/>
            </a:avLst>
          </a:prstGeom>
          <a:solidFill xmlns:a="http://schemas.openxmlformats.org/drawingml/2006/main">
            <a:srgbClr val="E5F5F3"/>
          </a:solidFill>
          <a:ln xmlns:a="http://schemas.openxmlformats.org/drawingml/2006/main" w="9525">
            <a:solidFill>
              <a:srgbClr val="B9C7D1"/>
            </a:solidFill>
          </a:ln>
        </p:spPr>
      </p:sp>
      <p:sp>
        <p:nvSpPr>
          <p:cNvPr id="9" name="">
            <a:extLst xmlns:a="http://schemas.openxmlformats.org/drawingml/2006/main">
              <a:ext uri="{FF2B5EF4-FFF2-40B4-BE49-F238E27FC236}">
                <a16:creationId xmlns:a16="http://schemas.microsoft.com/office/drawing/2014/main" id="{F916B8F3-90A2-4ED1-A184-5BDF9D523A2D}"/>
              </a:ext>
            </a:extLst>
          </p:cNvPr>
          <p:cNvSpPr>
            <a:spLocks xmlns:a="http://schemas.openxmlformats.org/drawingml/2006/main" noGrp="1"/>
          </p:cNvSpPr>
          <p:nvPr/>
        </p:nvSpPr>
        <p:spPr>
          <a:xfrm xmlns:a="http://schemas.openxmlformats.org/drawingml/2006/main">
            <a:off x="4419600" y="1657350"/>
            <a:ext cx="66675" cy="18478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10" name="">
            <a:extLst xmlns:a="http://schemas.openxmlformats.org/drawingml/2006/main">
              <a:ext uri="{FF2B5EF4-FFF2-40B4-BE49-F238E27FC236}">
                <a16:creationId xmlns:a16="http://schemas.microsoft.com/office/drawing/2014/main" id="{888CED9F-CD89-4339-995F-C148256C3A49}"/>
              </a:ext>
            </a:extLst>
          </p:cNvPr>
          <p:cNvSpPr>
            <a:spLocks xmlns:a="http://schemas.openxmlformats.org/drawingml/2006/main" noGrp="1"/>
          </p:cNvSpPr>
          <p:nvPr/>
        </p:nvSpPr>
        <p:spPr>
          <a:xfrm xmlns:a="http://schemas.openxmlformats.org/drawingml/2006/main">
            <a:off x="4648200" y="18288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Risk and impact review</a:t>
            </a:r>
          </a:p>
        </p:txBody>
      </p:sp>
      <p:sp>
        <p:nvSpPr>
          <p:cNvPr id="11" name="">
            <a:extLst xmlns:a="http://schemas.openxmlformats.org/drawingml/2006/main">
              <a:ext uri="{FF2B5EF4-FFF2-40B4-BE49-F238E27FC236}">
                <a16:creationId xmlns:a16="http://schemas.microsoft.com/office/drawing/2014/main" id="{056797EB-BC31-475E-B993-08F55767745F}"/>
              </a:ext>
            </a:extLst>
          </p:cNvPr>
          <p:cNvSpPr>
            <a:spLocks xmlns:a="http://schemas.openxmlformats.org/drawingml/2006/main" noGrp="1"/>
          </p:cNvSpPr>
          <p:nvPr/>
        </p:nvSpPr>
        <p:spPr>
          <a:xfrm xmlns:a="http://schemas.openxmlformats.org/drawingml/2006/main">
            <a:off x="4648200" y="2514600"/>
            <a:ext cx="295275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What could go wrong, and which obligations apply?</a:t>
            </a:r>
          </a:p>
        </p:txBody>
      </p:sp>
      <p:sp>
        <p:nvSpPr>
          <p:cNvPr id="12" name="">
            <a:extLst xmlns:a="http://schemas.openxmlformats.org/drawingml/2006/main">
              <a:ext uri="{FF2B5EF4-FFF2-40B4-BE49-F238E27FC236}">
                <a16:creationId xmlns:a16="http://schemas.microsoft.com/office/drawing/2014/main" id="{F47D180C-EF5B-49F7-BA5C-511F20595426}"/>
              </a:ext>
            </a:extLst>
          </p:cNvPr>
          <p:cNvSpPr>
            <a:spLocks xmlns:a="http://schemas.openxmlformats.org/drawingml/2006/main" noGrp="1"/>
          </p:cNvSpPr>
          <p:nvPr/>
        </p:nvSpPr>
        <p:spPr>
          <a:xfrm xmlns:a="http://schemas.openxmlformats.org/drawingml/2006/main">
            <a:off x="8153400" y="1657350"/>
            <a:ext cx="3352800" cy="1847850"/>
          </a:xfrm>
          <a:prstGeom xmlns:a="http://schemas.openxmlformats.org/drawingml/2006/main" prst="roundRect">
            <a:avLst>
              <a:gd name="adj" fmla="val 4124"/>
            </a:avLst>
          </a:prstGeom>
          <a:solidFill xmlns:a="http://schemas.openxmlformats.org/drawingml/2006/main">
            <a:srgbClr val="F3F6F8"/>
          </a:solidFill>
          <a:ln xmlns:a="http://schemas.openxmlformats.org/drawingml/2006/main" w="9525">
            <a:solidFill>
              <a:srgbClr val="B9C7D1"/>
            </a:solidFill>
          </a:ln>
        </p:spPr>
      </p:sp>
      <p:sp>
        <p:nvSpPr>
          <p:cNvPr id="13" name="">
            <a:extLst xmlns:a="http://schemas.openxmlformats.org/drawingml/2006/main">
              <a:ext uri="{FF2B5EF4-FFF2-40B4-BE49-F238E27FC236}">
                <a16:creationId xmlns:a16="http://schemas.microsoft.com/office/drawing/2014/main" id="{86BE7AAE-32BA-444A-B642-3126A4111E22}"/>
              </a:ext>
            </a:extLst>
          </p:cNvPr>
          <p:cNvSpPr>
            <a:spLocks xmlns:a="http://schemas.openxmlformats.org/drawingml/2006/main" noGrp="1"/>
          </p:cNvSpPr>
          <p:nvPr/>
        </p:nvSpPr>
        <p:spPr>
          <a:xfrm xmlns:a="http://schemas.openxmlformats.org/drawingml/2006/main">
            <a:off x="8153400" y="1657350"/>
            <a:ext cx="66675" cy="18478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14" name="">
            <a:extLst xmlns:a="http://schemas.openxmlformats.org/drawingml/2006/main">
              <a:ext uri="{FF2B5EF4-FFF2-40B4-BE49-F238E27FC236}">
                <a16:creationId xmlns:a16="http://schemas.microsoft.com/office/drawing/2014/main" id="{86180BE9-E738-48A9-B8F0-E609551D9818}"/>
              </a:ext>
            </a:extLst>
          </p:cNvPr>
          <p:cNvSpPr>
            <a:spLocks xmlns:a="http://schemas.openxmlformats.org/drawingml/2006/main" noGrp="1"/>
          </p:cNvSpPr>
          <p:nvPr/>
        </p:nvSpPr>
        <p:spPr>
          <a:xfrm xmlns:a="http://schemas.openxmlformats.org/drawingml/2006/main">
            <a:off x="8382000" y="18288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Decision and conditions</a:t>
            </a:r>
          </a:p>
        </p:txBody>
      </p:sp>
      <p:sp>
        <p:nvSpPr>
          <p:cNvPr id="15" name="">
            <a:extLst xmlns:a="http://schemas.openxmlformats.org/drawingml/2006/main">
              <a:ext uri="{FF2B5EF4-FFF2-40B4-BE49-F238E27FC236}">
                <a16:creationId xmlns:a16="http://schemas.microsoft.com/office/drawing/2014/main" id="{91C61376-F13C-49B8-B711-622445D8166C}"/>
              </a:ext>
            </a:extLst>
          </p:cNvPr>
          <p:cNvSpPr>
            <a:spLocks xmlns:a="http://schemas.openxmlformats.org/drawingml/2006/main" noGrp="1"/>
          </p:cNvSpPr>
          <p:nvPr/>
        </p:nvSpPr>
        <p:spPr>
          <a:xfrm xmlns:a="http://schemas.openxmlformats.org/drawingml/2006/main">
            <a:off x="8382000" y="2514600"/>
            <a:ext cx="295275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May it proceed, with what limits and evidence?</a:t>
            </a:r>
          </a:p>
        </p:txBody>
      </p:sp>
      <p:sp>
        <p:nvSpPr>
          <p:cNvPr id="16" name="">
            <a:extLst xmlns:a="http://schemas.openxmlformats.org/drawingml/2006/main">
              <a:ext uri="{FF2B5EF4-FFF2-40B4-BE49-F238E27FC236}">
                <a16:creationId xmlns:a16="http://schemas.microsoft.com/office/drawing/2014/main" id="{1F789E40-5457-4EF3-BC32-4CBF1A9B2E2B}"/>
              </a:ext>
            </a:extLst>
          </p:cNvPr>
          <p:cNvSpPr>
            <a:spLocks xmlns:a="http://schemas.openxmlformats.org/drawingml/2006/main" noGrp="1"/>
          </p:cNvSpPr>
          <p:nvPr/>
        </p:nvSpPr>
        <p:spPr>
          <a:xfrm xmlns:a="http://schemas.openxmlformats.org/drawingml/2006/main">
            <a:off x="685800" y="3867150"/>
            <a:ext cx="3352800" cy="1847850"/>
          </a:xfrm>
          <a:prstGeom xmlns:a="http://schemas.openxmlformats.org/drawingml/2006/main" prst="roundRect">
            <a:avLst>
              <a:gd name="adj" fmla="val 4124"/>
            </a:avLst>
          </a:prstGeom>
          <a:solidFill xmlns:a="http://schemas.openxmlformats.org/drawingml/2006/main">
            <a:srgbClr val="E9F3F9"/>
          </a:solidFill>
          <a:ln xmlns:a="http://schemas.openxmlformats.org/drawingml/2006/main" w="9525">
            <a:solidFill>
              <a:srgbClr val="B9C7D1"/>
            </a:solidFill>
          </a:ln>
        </p:spPr>
      </p:sp>
      <p:sp>
        <p:nvSpPr>
          <p:cNvPr id="17" name="">
            <a:extLst xmlns:a="http://schemas.openxmlformats.org/drawingml/2006/main">
              <a:ext uri="{FF2B5EF4-FFF2-40B4-BE49-F238E27FC236}">
                <a16:creationId xmlns:a16="http://schemas.microsoft.com/office/drawing/2014/main" id="{A7691066-6571-4D1B-A59B-65024C97D402}"/>
              </a:ext>
            </a:extLst>
          </p:cNvPr>
          <p:cNvSpPr>
            <a:spLocks xmlns:a="http://schemas.openxmlformats.org/drawingml/2006/main" noGrp="1"/>
          </p:cNvSpPr>
          <p:nvPr/>
        </p:nvSpPr>
        <p:spPr>
          <a:xfrm xmlns:a="http://schemas.openxmlformats.org/drawingml/2006/main">
            <a:off x="685800" y="3867150"/>
            <a:ext cx="66675" cy="1847850"/>
          </a:xfrm>
          <a:prstGeom xmlns:a="http://schemas.openxmlformats.org/drawingml/2006/main" prst="rect">
            <a:avLst/>
          </a:prstGeom>
          <a:solidFill xmlns:a="http://schemas.openxmlformats.org/drawingml/2006/main">
            <a:srgbClr val="2C6E9F"/>
          </a:solidFill>
          <a:ln xmlns:a="http://schemas.openxmlformats.org/drawingml/2006/main" w="0">
            <a:noFill/>
          </a:ln>
        </p:spPr>
      </p:sp>
      <p:sp>
        <p:nvSpPr>
          <p:cNvPr id="18" name="">
            <a:extLst xmlns:a="http://schemas.openxmlformats.org/drawingml/2006/main">
              <a:ext uri="{FF2B5EF4-FFF2-40B4-BE49-F238E27FC236}">
                <a16:creationId xmlns:a16="http://schemas.microsoft.com/office/drawing/2014/main" id="{30B5A8D9-1470-4EF6-B3AF-A72B0AD87E67}"/>
              </a:ext>
            </a:extLst>
          </p:cNvPr>
          <p:cNvSpPr>
            <a:spLocks xmlns:a="http://schemas.openxmlformats.org/drawingml/2006/main" noGrp="1"/>
          </p:cNvSpPr>
          <p:nvPr/>
        </p:nvSpPr>
        <p:spPr>
          <a:xfrm xmlns:a="http://schemas.openxmlformats.org/drawingml/2006/main">
            <a:off x="914400" y="40386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2C6E9F"/>
                </a:solidFill>
                <a:latin typeface="DejaVu Sans"/>
                <a:ea typeface="DejaVu Sans"/>
                <a:cs typeface="DejaVu Sans"/>
              </a:defRPr>
            </a:pPr>
            <a:r>
              <a:rPr sz="1575" b="1">
                <a:solidFill>
                  <a:srgbClr val="2C6E9F"/>
                </a:solidFill>
                <a:latin typeface="DejaVu Sans"/>
                <a:ea typeface="DejaVu Sans"/>
                <a:cs typeface="DejaVu Sans"/>
              </a:rPr>
              <a:t>Implementation and release</a:t>
            </a:r>
          </a:p>
        </p:txBody>
      </p:sp>
      <p:sp>
        <p:nvSpPr>
          <p:cNvPr id="19" name="">
            <a:extLst xmlns:a="http://schemas.openxmlformats.org/drawingml/2006/main">
              <a:ext uri="{FF2B5EF4-FFF2-40B4-BE49-F238E27FC236}">
                <a16:creationId xmlns:a16="http://schemas.microsoft.com/office/drawing/2014/main" id="{F66957C1-DBF3-4B5C-9D2C-52C026A8D669}"/>
              </a:ext>
            </a:extLst>
          </p:cNvPr>
          <p:cNvSpPr>
            <a:spLocks xmlns:a="http://schemas.openxmlformats.org/drawingml/2006/main" noGrp="1"/>
          </p:cNvSpPr>
          <p:nvPr/>
        </p:nvSpPr>
        <p:spPr>
          <a:xfrm xmlns:a="http://schemas.openxmlformats.org/drawingml/2006/main">
            <a:off x="914400" y="4724400"/>
            <a:ext cx="295275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Have conditions been implemented and tested?</a:t>
            </a:r>
          </a:p>
        </p:txBody>
      </p:sp>
      <p:sp>
        <p:nvSpPr>
          <p:cNvPr id="20" name="">
            <a:extLst xmlns:a="http://schemas.openxmlformats.org/drawingml/2006/main">
              <a:ext uri="{FF2B5EF4-FFF2-40B4-BE49-F238E27FC236}">
                <a16:creationId xmlns:a16="http://schemas.microsoft.com/office/drawing/2014/main" id="{205AFC46-8846-4178-9298-0406F85793ED}"/>
              </a:ext>
            </a:extLst>
          </p:cNvPr>
          <p:cNvSpPr>
            <a:spLocks xmlns:a="http://schemas.openxmlformats.org/drawingml/2006/main" noGrp="1"/>
          </p:cNvSpPr>
          <p:nvPr/>
        </p:nvSpPr>
        <p:spPr>
          <a:xfrm xmlns:a="http://schemas.openxmlformats.org/drawingml/2006/main">
            <a:off x="4419600" y="3867150"/>
            <a:ext cx="3352800" cy="1847850"/>
          </a:xfrm>
          <a:prstGeom xmlns:a="http://schemas.openxmlformats.org/drawingml/2006/main" prst="roundRect">
            <a:avLst>
              <a:gd name="adj" fmla="val 4124"/>
            </a:avLst>
          </a:prstGeom>
          <a:solidFill xmlns:a="http://schemas.openxmlformats.org/drawingml/2006/main">
            <a:srgbClr val="E5F5F3"/>
          </a:solidFill>
          <a:ln xmlns:a="http://schemas.openxmlformats.org/drawingml/2006/main" w="9525">
            <a:solidFill>
              <a:srgbClr val="B9C7D1"/>
            </a:solidFill>
          </a:ln>
        </p:spPr>
      </p:sp>
      <p:sp>
        <p:nvSpPr>
          <p:cNvPr id="21" name="">
            <a:extLst xmlns:a="http://schemas.openxmlformats.org/drawingml/2006/main">
              <a:ext uri="{FF2B5EF4-FFF2-40B4-BE49-F238E27FC236}">
                <a16:creationId xmlns:a16="http://schemas.microsoft.com/office/drawing/2014/main" id="{CE6D2977-4BEA-4C97-A4F5-AB9E0C07454E}"/>
              </a:ext>
            </a:extLst>
          </p:cNvPr>
          <p:cNvSpPr>
            <a:spLocks xmlns:a="http://schemas.openxmlformats.org/drawingml/2006/main" noGrp="1"/>
          </p:cNvSpPr>
          <p:nvPr/>
        </p:nvSpPr>
        <p:spPr>
          <a:xfrm xmlns:a="http://schemas.openxmlformats.org/drawingml/2006/main">
            <a:off x="4419600" y="3867150"/>
            <a:ext cx="66675" cy="1847850"/>
          </a:xfrm>
          <a:prstGeom xmlns:a="http://schemas.openxmlformats.org/drawingml/2006/main" prst="rect">
            <a:avLst/>
          </a:prstGeom>
          <a:solidFill xmlns:a="http://schemas.openxmlformats.org/drawingml/2006/main">
            <a:srgbClr val="087E8B"/>
          </a:solidFill>
          <a:ln xmlns:a="http://schemas.openxmlformats.org/drawingml/2006/main" w="0">
            <a:noFill/>
          </a:ln>
        </p:spPr>
      </p:sp>
      <p:sp>
        <p:nvSpPr>
          <p:cNvPr id="22" name="">
            <a:extLst xmlns:a="http://schemas.openxmlformats.org/drawingml/2006/main">
              <a:ext uri="{FF2B5EF4-FFF2-40B4-BE49-F238E27FC236}">
                <a16:creationId xmlns:a16="http://schemas.microsoft.com/office/drawing/2014/main" id="{0A635CE3-6806-4C07-B81E-30FE17605FF4}"/>
              </a:ext>
            </a:extLst>
          </p:cNvPr>
          <p:cNvSpPr>
            <a:spLocks xmlns:a="http://schemas.openxmlformats.org/drawingml/2006/main" noGrp="1"/>
          </p:cNvSpPr>
          <p:nvPr/>
        </p:nvSpPr>
        <p:spPr>
          <a:xfrm xmlns:a="http://schemas.openxmlformats.org/drawingml/2006/main">
            <a:off x="4648200" y="40386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087E8B"/>
                </a:solidFill>
                <a:latin typeface="DejaVu Sans"/>
                <a:ea typeface="DejaVu Sans"/>
                <a:cs typeface="DejaVu Sans"/>
              </a:defRPr>
            </a:pPr>
            <a:r>
              <a:rPr sz="1575" b="1">
                <a:solidFill>
                  <a:srgbClr val="087E8B"/>
                </a:solidFill>
                <a:latin typeface="DejaVu Sans"/>
                <a:ea typeface="DejaVu Sans"/>
                <a:cs typeface="DejaVu Sans"/>
              </a:rPr>
              <a:t>Operation and reassessment</a:t>
            </a:r>
          </a:p>
        </p:txBody>
      </p:sp>
      <p:sp>
        <p:nvSpPr>
          <p:cNvPr id="23" name="">
            <a:extLst xmlns:a="http://schemas.openxmlformats.org/drawingml/2006/main">
              <a:ext uri="{FF2B5EF4-FFF2-40B4-BE49-F238E27FC236}">
                <a16:creationId xmlns:a16="http://schemas.microsoft.com/office/drawing/2014/main" id="{9E71A2E4-2763-4673-A74D-1579E8270099}"/>
              </a:ext>
            </a:extLst>
          </p:cNvPr>
          <p:cNvSpPr>
            <a:spLocks xmlns:a="http://schemas.openxmlformats.org/drawingml/2006/main" noGrp="1"/>
          </p:cNvSpPr>
          <p:nvPr/>
        </p:nvSpPr>
        <p:spPr>
          <a:xfrm xmlns:a="http://schemas.openxmlformats.org/drawingml/2006/main">
            <a:off x="4648200" y="4724400"/>
            <a:ext cx="295275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Do security and outcome evidence still support the conditions?</a:t>
            </a:r>
          </a:p>
        </p:txBody>
      </p:sp>
      <p:sp>
        <p:nvSpPr>
          <p:cNvPr id="24" name="">
            <a:extLst xmlns:a="http://schemas.openxmlformats.org/drawingml/2006/main">
              <a:ext uri="{FF2B5EF4-FFF2-40B4-BE49-F238E27FC236}">
                <a16:creationId xmlns:a16="http://schemas.microsoft.com/office/drawing/2014/main" id="{6A16EDE0-A7A3-41FC-949C-E86722E4795E}"/>
              </a:ext>
            </a:extLst>
          </p:cNvPr>
          <p:cNvSpPr>
            <a:spLocks xmlns:a="http://schemas.openxmlformats.org/drawingml/2006/main" noGrp="1"/>
          </p:cNvSpPr>
          <p:nvPr/>
        </p:nvSpPr>
        <p:spPr>
          <a:xfrm xmlns:a="http://schemas.openxmlformats.org/drawingml/2006/main">
            <a:off x="8153400" y="3867150"/>
            <a:ext cx="3352800" cy="1847850"/>
          </a:xfrm>
          <a:prstGeom xmlns:a="http://schemas.openxmlformats.org/drawingml/2006/main" prst="roundRect">
            <a:avLst>
              <a:gd name="adj" fmla="val 4124"/>
            </a:avLst>
          </a:prstGeom>
          <a:solidFill xmlns:a="http://schemas.openxmlformats.org/drawingml/2006/main">
            <a:srgbClr val="F3F6F8"/>
          </a:solidFill>
          <a:ln xmlns:a="http://schemas.openxmlformats.org/drawingml/2006/main" w="9525">
            <a:solidFill>
              <a:srgbClr val="B9C7D1"/>
            </a:solidFill>
          </a:ln>
        </p:spPr>
      </p:sp>
      <p:sp>
        <p:nvSpPr>
          <p:cNvPr id="25" name="">
            <a:extLst xmlns:a="http://schemas.openxmlformats.org/drawingml/2006/main">
              <a:ext uri="{FF2B5EF4-FFF2-40B4-BE49-F238E27FC236}">
                <a16:creationId xmlns:a16="http://schemas.microsoft.com/office/drawing/2014/main" id="{6DA0AFF5-E59A-4D64-8E19-3A7044B3B954}"/>
              </a:ext>
            </a:extLst>
          </p:cNvPr>
          <p:cNvSpPr>
            <a:spLocks xmlns:a="http://schemas.openxmlformats.org/drawingml/2006/main" noGrp="1"/>
          </p:cNvSpPr>
          <p:nvPr/>
        </p:nvSpPr>
        <p:spPr>
          <a:xfrm xmlns:a="http://schemas.openxmlformats.org/drawingml/2006/main">
            <a:off x="8153400" y="3867150"/>
            <a:ext cx="66675" cy="1847850"/>
          </a:xfrm>
          <a:prstGeom xmlns:a="http://schemas.openxmlformats.org/drawingml/2006/main" prst="rect">
            <a:avLst/>
          </a:prstGeom>
          <a:solidFill xmlns:a="http://schemas.openxmlformats.org/drawingml/2006/main">
            <a:srgbClr val="12324A"/>
          </a:solidFill>
          <a:ln xmlns:a="http://schemas.openxmlformats.org/drawingml/2006/main" w="0">
            <a:noFill/>
          </a:ln>
        </p:spPr>
      </p:sp>
      <p:sp>
        <p:nvSpPr>
          <p:cNvPr id="26" name="">
            <a:extLst xmlns:a="http://schemas.openxmlformats.org/drawingml/2006/main">
              <a:ext uri="{FF2B5EF4-FFF2-40B4-BE49-F238E27FC236}">
                <a16:creationId xmlns:a16="http://schemas.microsoft.com/office/drawing/2014/main" id="{3B3A2177-B0F1-4DD0-9D68-41F4011769B0}"/>
              </a:ext>
            </a:extLst>
          </p:cNvPr>
          <p:cNvSpPr>
            <a:spLocks xmlns:a="http://schemas.openxmlformats.org/drawingml/2006/main" noGrp="1"/>
          </p:cNvSpPr>
          <p:nvPr/>
        </p:nvSpPr>
        <p:spPr>
          <a:xfrm xmlns:a="http://schemas.openxmlformats.org/drawingml/2006/main">
            <a:off x="8382000" y="4038600"/>
            <a:ext cx="2952750" cy="552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575" b="1">
                <a:solidFill>
                  <a:srgbClr val="12324A"/>
                </a:solidFill>
                <a:latin typeface="DejaVu Sans"/>
                <a:ea typeface="DejaVu Sans"/>
                <a:cs typeface="DejaVu Sans"/>
              </a:defRPr>
            </a:pPr>
            <a:r>
              <a:rPr sz="1575" b="1">
                <a:solidFill>
                  <a:srgbClr val="12324A"/>
                </a:solidFill>
                <a:latin typeface="DejaVu Sans"/>
                <a:ea typeface="DejaVu Sans"/>
                <a:cs typeface="DejaVu Sans"/>
              </a:rPr>
              <a:t>Change or retirement</a:t>
            </a:r>
          </a:p>
        </p:txBody>
      </p:sp>
      <p:sp>
        <p:nvSpPr>
          <p:cNvPr id="27" name="">
            <a:extLst xmlns:a="http://schemas.openxmlformats.org/drawingml/2006/main">
              <a:ext uri="{FF2B5EF4-FFF2-40B4-BE49-F238E27FC236}">
                <a16:creationId xmlns:a16="http://schemas.microsoft.com/office/drawing/2014/main" id="{CB2ED397-29E6-4EA9-869B-5DEF706A234B}"/>
              </a:ext>
            </a:extLst>
          </p:cNvPr>
          <p:cNvSpPr>
            <a:spLocks xmlns:a="http://schemas.openxmlformats.org/drawingml/2006/main" noGrp="1"/>
          </p:cNvSpPr>
          <p:nvPr/>
        </p:nvSpPr>
        <p:spPr>
          <a:xfrm xmlns:a="http://schemas.openxmlformats.org/drawingml/2006/main">
            <a:off x="8382000" y="4724400"/>
            <a:ext cx="2952750" cy="838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1275">
                <a:solidFill>
                  <a:srgbClr val="182B3A"/>
                </a:solidFill>
                <a:latin typeface="DejaVu Sans"/>
                <a:ea typeface="DejaVu Sans"/>
                <a:cs typeface="DejaVu Sans"/>
              </a:defRPr>
            </a:pPr>
            <a:r>
              <a:rPr sz="1275">
                <a:solidFill>
                  <a:srgbClr val="182B3A"/>
                </a:solidFill>
                <a:latin typeface="DejaVu Sans"/>
                <a:ea typeface="DejaVu Sans"/>
                <a:cs typeface="DejaVu Sans"/>
              </a:rPr>
              <a:t>What requires reapproval, restriction, redesign or stopping?</a:t>
            </a:r>
          </a:p>
        </p:txBody>
      </p:sp>
      <p:sp>
        <p:nvSpPr>
          <p:cNvPr id="28" name="">
            <a:extLst xmlns:a="http://schemas.openxmlformats.org/drawingml/2006/main">
              <a:ext uri="{FF2B5EF4-FFF2-40B4-BE49-F238E27FC236}">
                <a16:creationId xmlns:a16="http://schemas.microsoft.com/office/drawing/2014/main" id="{DCE7AEAE-9BB1-4552-83F1-2E167FCF5070}"/>
              </a:ext>
            </a:extLst>
          </p:cNvPr>
          <p:cNvSpPr>
            <a:spLocks xmlns:a="http://schemas.openxmlformats.org/drawingml/2006/main" noGrp="1"/>
          </p:cNvSpPr>
          <p:nvPr/>
        </p:nvSpPr>
        <p:spPr>
          <a:xfrm xmlns:a="http://schemas.openxmlformats.org/drawingml/2006/main">
            <a:off x="609600" y="6515100"/>
            <a:ext cx="8572500" cy="17145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750">
                <a:solidFill>
                  <a:srgbClr val="61717D"/>
                </a:solidFill>
                <a:latin typeface="DejaVu Sans"/>
                <a:ea typeface="DejaVu Sans"/>
                <a:cs typeface="DejaVu Sans"/>
              </a:defRPr>
            </a:pPr>
            <a:r>
              <a:rPr sz="750">
                <a:solidFill>
                  <a:srgbClr val="61717D"/>
                </a:solidFill>
                <a:latin typeface="DejaVu Sans"/>
                <a:ea typeface="DejaVu Sans"/>
                <a:cs typeface="DejaVu Sans"/>
              </a:rPr>
              <a:t>Proposed discussion draft  |  Conceptual reference architecture</a:t>
            </a:r>
          </a:p>
        </p:txBody>
      </p:sp>
      <p:sp>
        <p:nvSpPr>
          <p:cNvPr id="29" name="">
            <a:extLst xmlns:a="http://schemas.openxmlformats.org/drawingml/2006/main">
              <a:ext uri="{FF2B5EF4-FFF2-40B4-BE49-F238E27FC236}">
                <a16:creationId xmlns:a16="http://schemas.microsoft.com/office/drawing/2014/main" id="{CEB0593F-2352-47FE-9BCC-CD3C1ECF41B9}"/>
              </a:ext>
            </a:extLst>
          </p:cNvPr>
          <p:cNvSpPr>
            <a:spLocks xmlns:a="http://schemas.openxmlformats.org/drawingml/2006/main" noGrp="1"/>
          </p:cNvSpPr>
          <p:nvPr/>
        </p:nvSpPr>
        <p:spPr>
          <a:xfrm xmlns:a="http://schemas.openxmlformats.org/drawingml/2006/main">
            <a:off x="10991850" y="6477000"/>
            <a:ext cx="590550" cy="1905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oAutofit/>
          </a:bodyPr>
          <a:lstStyle xmlns:a="http://schemas.openxmlformats.org/drawingml/2006/main"/>
          <a:p xmlns:a="http://schemas.openxmlformats.org/drawingml/2006/main">
            <a:pPr>
              <a:defRPr sz="900" b="1">
                <a:solidFill>
                  <a:srgbClr val="61717D"/>
                </a:solidFill>
                <a:latin typeface="DejaVu Sans"/>
                <a:ea typeface="DejaVu Sans"/>
                <a:cs typeface="DejaVu Sans"/>
              </a:defRPr>
            </a:pPr>
            <a:r>
              <a:rPr sz="900" b="1">
                <a:solidFill>
                  <a:srgbClr val="61717D"/>
                </a:solidFill>
                <a:latin typeface="DejaVu Sans"/>
                <a:ea typeface="DejaVu Sans"/>
                <a:cs typeface="DejaVu Sans"/>
              </a:rPr>
              <a:t>09</a:t>
            </a:r>
          </a:p>
        </p:txBody>
      </p:sp>
    </p:spTree>
    <p:extLst>
      <p:ext uri="{BB962C8B-B14F-4D97-AF65-F5344CB8AC3E}">
        <p14:creationId xmlns:p14="http://schemas.microsoft.com/office/powerpoint/2010/main" val="1997035772"/>
      </p:ext>
    </p:extLst>
  </p:cSld>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2026-09-09T19:24:13.0070000Z</dcterms:created>
  <dcterms:modified xsi:type="dcterms:W3CDTF">2026-09-09T19:24:13.0080000Z</dcterms:modified>
</coreProperties>
</file>